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0" r:id="rId3"/>
    <p:sldId id="284" r:id="rId4"/>
    <p:sldId id="289" r:id="rId5"/>
    <p:sldId id="323" r:id="rId6"/>
    <p:sldId id="345" r:id="rId7"/>
    <p:sldId id="343" r:id="rId8"/>
    <p:sldId id="324" r:id="rId9"/>
    <p:sldId id="344" r:id="rId10"/>
    <p:sldId id="347" r:id="rId11"/>
    <p:sldId id="286" r:id="rId12"/>
    <p:sldId id="325" r:id="rId13"/>
    <p:sldId id="346" r:id="rId14"/>
    <p:sldId id="348" r:id="rId15"/>
    <p:sldId id="352" r:id="rId16"/>
    <p:sldId id="353" r:id="rId17"/>
    <p:sldId id="341" r:id="rId18"/>
    <p:sldId id="351" r:id="rId19"/>
    <p:sldId id="287" r:id="rId20"/>
    <p:sldId id="300" r:id="rId21"/>
    <p:sldId id="349" r:id="rId22"/>
    <p:sldId id="315" r:id="rId23"/>
    <p:sldId id="350" r:id="rId24"/>
    <p:sldId id="31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48235"/>
    <a:srgbClr val="DAE8FC"/>
    <a:srgbClr val="FFE6CC"/>
    <a:srgbClr val="FFF2CC"/>
    <a:srgbClr val="FFFF00"/>
    <a:srgbClr val="02409A"/>
    <a:srgbClr val="F6AB00"/>
    <a:srgbClr val="6B2D0B"/>
    <a:srgbClr val="587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413" autoAdjust="0"/>
  </p:normalViewPr>
  <p:slideViewPr>
    <p:cSldViewPr snapToGrid="0">
      <p:cViewPr varScale="1">
        <p:scale>
          <a:sx n="162" d="100"/>
          <a:sy n="162" d="100"/>
        </p:scale>
        <p:origin x="1800" y="132"/>
      </p:cViewPr>
      <p:guideLst>
        <p:guide orient="horz" pos="22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3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60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5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6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87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80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1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10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2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9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9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b="1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93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b="1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12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multi-hop </a:t>
            </a:r>
            <a:r>
              <a:rPr lang="zh-CN" altLang="en-US"/>
              <a:t>对于伪装行为的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1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multi-hop </a:t>
            </a:r>
            <a:r>
              <a:rPr lang="zh-CN" altLang="en-US"/>
              <a:t>对于伪装行为的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95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熟悉基本的方法、和术语</a:t>
            </a:r>
            <a:endParaRPr lang="en-US" altLang="zh-CN" dirty="0"/>
          </a:p>
          <a:p>
            <a:r>
              <a:rPr lang="zh-CN" altLang="en-US" dirty="0"/>
              <a:t>讲场景、创新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2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91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5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9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0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1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91260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84E1BF-8717-47B5-8EB4-980271E84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2023/12/22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3B55EE9-DF14-4C41-8B43-AC8DC1E4FE11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619BF-2071-496E-AFFB-A468B39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Southeast University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406920" y="1481369"/>
            <a:ext cx="4325080" cy="3363240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4800" b="1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Thanks</a:t>
              </a:r>
              <a:r>
                <a:rPr lang="zh-CN" altLang="en-US" sz="4800" b="1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293FF8C0-AF5E-4250-B4CD-A736DC70CE2E}"/>
              </a:ext>
            </a:extLst>
          </p:cNvPr>
          <p:cNvSpPr txBox="1">
            <a:spLocks/>
          </p:cNvSpPr>
          <p:nvPr userDrawn="1"/>
        </p:nvSpPr>
        <p:spPr>
          <a:xfrm>
            <a:off x="3793333" y="4338046"/>
            <a:ext cx="1552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F4333410-66DC-4F20-A8CD-5FC787B9114E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2023/12/22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6" r:id="rId3"/>
    <p:sldLayoutId id="2147483663" r:id="rId4"/>
  </p:sldLayoutIdLst>
  <p:transition>
    <p:cover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25CC5B-58EC-4783-9D8A-09811130BAED}"/>
              </a:ext>
            </a:extLst>
          </p:cNvPr>
          <p:cNvSpPr txBox="1"/>
          <p:nvPr/>
        </p:nvSpPr>
        <p:spPr>
          <a:xfrm>
            <a:off x="3174702" y="5182135"/>
            <a:ext cx="279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汇报人：张皓翔</a:t>
            </a:r>
            <a:endParaRPr lang="en-US" altLang="zh-CN" b="1" spc="14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20DB6-931A-4971-864C-28754D6D6087}"/>
              </a:ext>
            </a:extLst>
          </p:cNvPr>
          <p:cNvSpPr txBox="1"/>
          <p:nvPr/>
        </p:nvSpPr>
        <p:spPr>
          <a:xfrm>
            <a:off x="1849099" y="2190033"/>
            <a:ext cx="5445776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Multi-Temporal Relationship </a:t>
            </a: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Inference</a:t>
            </a:r>
          </a:p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in Urban Areas</a:t>
            </a:r>
            <a:endParaRPr lang="en-US" altLang="zh-CN" sz="24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D0401-5B3A-41D0-A03D-752232A06E8D}"/>
              </a:ext>
            </a:extLst>
          </p:cNvPr>
          <p:cNvSpPr txBox="1"/>
          <p:nvPr/>
        </p:nvSpPr>
        <p:spPr>
          <a:xfrm>
            <a:off x="695971" y="3429000"/>
            <a:ext cx="7752031" cy="11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2023 KDD</a:t>
            </a:r>
          </a:p>
          <a:p>
            <a:pPr algn="ctr">
              <a:lnSpc>
                <a:spcPct val="130000"/>
              </a:lnSpc>
            </a:pP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Shuangli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Li, </a:t>
            </a: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Jingbo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Zhou, Ji Liu (2020 KDD</a:t>
            </a:r>
            <a:r>
              <a:rPr lang="zh-CN" altLang="en-US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2021 TKDE)</a:t>
            </a:r>
          </a:p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Baidu Research</a:t>
            </a: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292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Trial</a:t>
            </a:r>
            <a:r>
              <a:rPr lang="zh-CN" altLang="en-US" sz="2400" b="1" dirty="0">
                <a:ea typeface="微软雅黑" panose="020B0503020204020204" pitchFamily="34" charset="-122"/>
              </a:rPr>
              <a:t>任务数据集特点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4/4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F6AB67-2B43-3FA3-F0D1-AAAF7DF8E124}"/>
              </a:ext>
            </a:extLst>
          </p:cNvPr>
          <p:cNvSpPr txBox="1"/>
          <p:nvPr/>
        </p:nvSpPr>
        <p:spPr>
          <a:xfrm>
            <a:off x="1223934" y="4794828"/>
            <a:ext cx="295465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4472C4"/>
                </a:solidFill>
              </a:rPr>
              <a:t>关系数量随时间的分布</a:t>
            </a:r>
            <a:endParaRPr lang="en-US" altLang="zh-CN" b="1" dirty="0">
              <a:solidFill>
                <a:srgbClr val="4472C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不同时间段，关系数量不同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513E5-2C9E-3D65-572C-904681E9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15" y="1608206"/>
            <a:ext cx="7428651" cy="3106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09B13D-3B15-3FF0-85E9-F70D9A6C1E4B}"/>
              </a:ext>
            </a:extLst>
          </p:cNvPr>
          <p:cNvSpPr txBox="1"/>
          <p:nvPr/>
        </p:nvSpPr>
        <p:spPr>
          <a:xfrm>
            <a:off x="4606902" y="4794828"/>
            <a:ext cx="4108817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4472C4"/>
                </a:solidFill>
              </a:rPr>
              <a:t>不同时间段下，关系数量随距离的分布</a:t>
            </a:r>
            <a:endParaRPr lang="en-US" altLang="zh-CN" b="1" dirty="0">
              <a:solidFill>
                <a:srgbClr val="4472C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并不是单纯线性下降</a:t>
            </a:r>
            <a:endParaRPr lang="en-US" altLang="zh-CN" b="1" dirty="0"/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而是有一定分布规律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46FA61-15C2-CECE-F3B5-9BA8E6CD6670}"/>
              </a:ext>
            </a:extLst>
          </p:cNvPr>
          <p:cNvSpPr txBox="1"/>
          <p:nvPr/>
        </p:nvSpPr>
        <p:spPr>
          <a:xfrm>
            <a:off x="3356733" y="1026379"/>
            <a:ext cx="527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multi-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T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emporal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r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elationship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i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nference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a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mong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l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ocations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109683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1780872" y="2348556"/>
            <a:ext cx="5582256" cy="2233913"/>
            <a:chOff x="1207955" y="2331574"/>
            <a:chExt cx="5582256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207955" y="3167389"/>
              <a:ext cx="2448962" cy="954107"/>
              <a:chOff x="763607" y="1549242"/>
              <a:chExt cx="2448962" cy="95410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121496" y="1549242"/>
                <a:ext cx="20910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现有工作 </a:t>
                </a:r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挑战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763607" y="1661974"/>
                <a:ext cx="404327" cy="297757"/>
                <a:chOff x="5036308" y="2066350"/>
                <a:chExt cx="56417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36308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02492D-66B2-4D59-9B1D-A1740FF47339}"/>
                </a:ext>
              </a:extLst>
            </p:cNvPr>
            <p:cNvSpPr txBox="1"/>
            <p:nvPr/>
          </p:nvSpPr>
          <p:spPr>
            <a:xfrm>
              <a:off x="4519754" y="3010351"/>
              <a:ext cx="2270457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现有工作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总结挑战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932917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3328999" y="1037033"/>
            <a:ext cx="1553902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关系挖掘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现有工作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6EC870-9689-0E91-D09C-845EFE48B674}"/>
              </a:ext>
            </a:extLst>
          </p:cNvPr>
          <p:cNvSpPr txBox="1"/>
          <p:nvPr/>
        </p:nvSpPr>
        <p:spPr>
          <a:xfrm>
            <a:off x="582025" y="1845562"/>
            <a:ext cx="1553902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其他领域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关系挖掘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E5FD64-D1F5-8A6F-2FEA-F94064001A19}"/>
              </a:ext>
            </a:extLst>
          </p:cNvPr>
          <p:cNvSpPr txBox="1"/>
          <p:nvPr/>
        </p:nvSpPr>
        <p:spPr>
          <a:xfrm>
            <a:off x="5538107" y="1776499"/>
            <a:ext cx="1948173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微软雅黑" panose="020B0503020204020204" pitchFamily="34" charset="-122"/>
              </a:rPr>
              <a:t>POI</a:t>
            </a:r>
            <a:r>
              <a:rPr lang="zh-CN" altLang="en-US" sz="2400" b="1" dirty="0">
                <a:ea typeface="微软雅黑" panose="020B0503020204020204" pitchFamily="34" charset="-122"/>
              </a:rPr>
              <a:t>关系挖掘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  <a:r>
              <a:rPr lang="zh-CN" altLang="en-US" sz="2400" b="1" dirty="0"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2427B1-A80D-3D08-C502-B7F64A5F6FC7}"/>
              </a:ext>
            </a:extLst>
          </p:cNvPr>
          <p:cNvSpPr txBox="1"/>
          <p:nvPr/>
        </p:nvSpPr>
        <p:spPr>
          <a:xfrm>
            <a:off x="2022531" y="3139165"/>
            <a:ext cx="1553902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普通</a:t>
            </a:r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1BB53-B12E-4DA8-A7F9-460FF40FE3C0}"/>
              </a:ext>
            </a:extLst>
          </p:cNvPr>
          <p:cNvSpPr txBox="1"/>
          <p:nvPr/>
        </p:nvSpPr>
        <p:spPr>
          <a:xfrm>
            <a:off x="3815335" y="3932709"/>
            <a:ext cx="1442798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微软雅黑" panose="020B0503020204020204" pitchFamily="34" charset="-122"/>
              </a:rPr>
              <a:t>Dynamic</a:t>
            </a:r>
          </a:p>
          <a:p>
            <a:pPr algn="ctr"/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F244E8-69EF-39EE-D7E1-F5BBC6DC0D34}"/>
              </a:ext>
            </a:extLst>
          </p:cNvPr>
          <p:cNvSpPr txBox="1"/>
          <p:nvPr/>
        </p:nvSpPr>
        <p:spPr>
          <a:xfrm>
            <a:off x="5821867" y="4051562"/>
            <a:ext cx="1380652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微软雅黑" panose="020B0503020204020204" pitchFamily="34" charset="-122"/>
              </a:rPr>
              <a:t>ST-GNN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E76C9C-DECC-188D-645F-1609737AB6F1}"/>
              </a:ext>
            </a:extLst>
          </p:cNvPr>
          <p:cNvSpPr txBox="1"/>
          <p:nvPr/>
        </p:nvSpPr>
        <p:spPr>
          <a:xfrm>
            <a:off x="5735242" y="2962187"/>
            <a:ext cx="1553902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高级</a:t>
            </a:r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573D35-5931-F52F-C355-38B87697464C}"/>
              </a:ext>
            </a:extLst>
          </p:cNvPr>
          <p:cNvSpPr txBox="1"/>
          <p:nvPr/>
        </p:nvSpPr>
        <p:spPr>
          <a:xfrm>
            <a:off x="7639662" y="4041658"/>
            <a:ext cx="926979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ea typeface="微软雅黑" panose="020B0503020204020204" pitchFamily="34" charset="-122"/>
              </a:rPr>
              <a:t>本文</a:t>
            </a:r>
            <a:endParaRPr lang="en-US" altLang="zh-CN" sz="3600" b="1" dirty="0"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7ECBE53-1BE6-F2EC-3069-797A63DE2AD6}"/>
              </a:ext>
            </a:extLst>
          </p:cNvPr>
          <p:cNvCxnSpPr>
            <a:stCxn id="8" idx="2"/>
            <a:endCxn id="3" idx="0"/>
          </p:cNvCxnSpPr>
          <p:nvPr/>
        </p:nvCxnSpPr>
        <p:spPr>
          <a:xfrm flipH="1">
            <a:off x="1358976" y="1498698"/>
            <a:ext cx="2746974" cy="346864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19D492C-6C35-7A8A-FCCA-4BAC3F0165DF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105950" y="1498698"/>
            <a:ext cx="2406244" cy="277801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265CD0A-B519-BA9B-0575-DD46D90589B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2799482" y="2607496"/>
            <a:ext cx="3712712" cy="531669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3E51521-F03C-2693-3303-CA22BDE9C6C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6512193" y="2607496"/>
            <a:ext cx="1" cy="354691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16898C9-267F-E9F7-6CBA-4ED202A92405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flipH="1">
            <a:off x="4536734" y="3423852"/>
            <a:ext cx="1975459" cy="508857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B9708E7-E6B2-81A1-A044-269642D5D054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>
            <a:off x="6512193" y="3423852"/>
            <a:ext cx="0" cy="627710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7A251F8-4218-4989-099E-047DCCC068A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6512193" y="3423852"/>
            <a:ext cx="1590959" cy="617806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FE039EA6-17DB-A49A-02B0-F21575315CCB}"/>
              </a:ext>
            </a:extLst>
          </p:cNvPr>
          <p:cNvSpPr txBox="1"/>
          <p:nvPr/>
        </p:nvSpPr>
        <p:spPr>
          <a:xfrm>
            <a:off x="495889" y="2804584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基于算法</a:t>
            </a:r>
            <a:endParaRPr lang="en-US" altLang="zh-CN" sz="1200" dirty="0"/>
          </a:p>
          <a:p>
            <a:r>
              <a:rPr lang="zh-CN" altLang="en-US" sz="1200" dirty="0"/>
              <a:t>基于特征工程</a:t>
            </a:r>
            <a:endParaRPr lang="en-US" altLang="zh-CN" sz="1200" dirty="0"/>
          </a:p>
          <a:p>
            <a:r>
              <a:rPr lang="zh-CN" altLang="en-US" sz="1200" dirty="0">
                <a:solidFill>
                  <a:srgbClr val="C00000"/>
                </a:solidFill>
              </a:rPr>
              <a:t>不能直接用于</a:t>
            </a:r>
            <a:r>
              <a:rPr lang="en-US" altLang="zh-CN" sz="1200" dirty="0">
                <a:solidFill>
                  <a:srgbClr val="C00000"/>
                </a:solidFill>
              </a:rPr>
              <a:t>POI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3E9B1E5-E353-CD98-F1E0-15411A664C8F}"/>
              </a:ext>
            </a:extLst>
          </p:cNvPr>
          <p:cNvSpPr txBox="1"/>
          <p:nvPr/>
        </p:nvSpPr>
        <p:spPr>
          <a:xfrm>
            <a:off x="1212411" y="14071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40599F5-B39F-965C-F39D-4EA66D35AA58}"/>
              </a:ext>
            </a:extLst>
          </p:cNvPr>
          <p:cNvSpPr txBox="1"/>
          <p:nvPr/>
        </p:nvSpPr>
        <p:spPr>
          <a:xfrm>
            <a:off x="2675373" y="26883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EC28B98-3C87-C943-A795-12D5125FC044}"/>
              </a:ext>
            </a:extLst>
          </p:cNvPr>
          <p:cNvSpPr txBox="1"/>
          <p:nvPr/>
        </p:nvSpPr>
        <p:spPr>
          <a:xfrm>
            <a:off x="4328624" y="34937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③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2E61C1F-5D1C-86D9-9575-B38F17FE6E16}"/>
              </a:ext>
            </a:extLst>
          </p:cNvPr>
          <p:cNvSpPr txBox="1"/>
          <p:nvPr/>
        </p:nvSpPr>
        <p:spPr>
          <a:xfrm>
            <a:off x="6032253" y="36474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④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50DCA49-6DC6-19E4-BF9C-573386A39D36}"/>
              </a:ext>
            </a:extLst>
          </p:cNvPr>
          <p:cNvSpPr txBox="1"/>
          <p:nvPr/>
        </p:nvSpPr>
        <p:spPr>
          <a:xfrm>
            <a:off x="1914840" y="3671554"/>
            <a:ext cx="191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不考虑时间因素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无法建模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en-US" altLang="zh-CN" sz="1200" dirty="0"/>
              <a:t>Multi-temporal relationship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9422A81-CB7F-B8FE-4D99-213156D0EE45}"/>
              </a:ext>
            </a:extLst>
          </p:cNvPr>
          <p:cNvSpPr txBox="1"/>
          <p:nvPr/>
        </p:nvSpPr>
        <p:spPr>
          <a:xfrm>
            <a:off x="3696920" y="4859845"/>
            <a:ext cx="1750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纯时间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不考虑空间因素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无法表示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en-US" altLang="zh-CN" sz="1200" b="1" dirty="0"/>
              <a:t>Relational and</a:t>
            </a:r>
          </a:p>
          <a:p>
            <a:r>
              <a:rPr lang="en-US" altLang="zh-CN" sz="1200" b="1" dirty="0"/>
              <a:t>spatial evolving patterns</a:t>
            </a:r>
            <a:endParaRPr lang="zh-CN" altLang="en-US" sz="12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3045C-0F2C-83A4-CF8F-2ED30B077C4F}"/>
              </a:ext>
            </a:extLst>
          </p:cNvPr>
          <p:cNvSpPr txBox="1"/>
          <p:nvPr/>
        </p:nvSpPr>
        <p:spPr>
          <a:xfrm>
            <a:off x="5453341" y="4609366"/>
            <a:ext cx="2208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时间</a:t>
            </a:r>
            <a:r>
              <a:rPr lang="en-US" altLang="zh-CN" sz="1200" b="1" dirty="0">
                <a:solidFill>
                  <a:srgbClr val="C00000"/>
                </a:solidFill>
              </a:rPr>
              <a:t>+</a:t>
            </a:r>
            <a:r>
              <a:rPr lang="zh-CN" altLang="en-US" sz="1200" b="1" dirty="0">
                <a:solidFill>
                  <a:srgbClr val="C00000"/>
                </a:solidFill>
              </a:rPr>
              <a:t>空间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适用于</a:t>
            </a:r>
            <a:r>
              <a:rPr lang="en-US" altLang="zh-CN" sz="1200" dirty="0">
                <a:solidFill>
                  <a:srgbClr val="C00000"/>
                </a:solidFill>
              </a:rPr>
              <a:t>Graph-level</a:t>
            </a:r>
            <a:r>
              <a:rPr lang="zh-CN" altLang="en-US" sz="1200" dirty="0">
                <a:solidFill>
                  <a:srgbClr val="C00000"/>
                </a:solidFill>
              </a:rPr>
              <a:t>的预测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无法用于</a:t>
            </a:r>
            <a:r>
              <a:rPr lang="zh-CN" altLang="en-US" sz="1200" dirty="0"/>
              <a:t>本文</a:t>
            </a:r>
            <a:r>
              <a:rPr lang="en-US" altLang="zh-CN" sz="1200" dirty="0"/>
              <a:t>Edge-level</a:t>
            </a:r>
            <a:r>
              <a:rPr lang="zh-CN" altLang="en-US" sz="1200" dirty="0"/>
              <a:t>的预测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E97CE5EF-32B0-E378-E7CB-1F5CB0FA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9" y="4513227"/>
            <a:ext cx="2266880" cy="1613464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A7C1C5C3-7472-00B0-1288-71167DD1522F}"/>
              </a:ext>
            </a:extLst>
          </p:cNvPr>
          <p:cNvSpPr txBox="1"/>
          <p:nvPr/>
        </p:nvSpPr>
        <p:spPr>
          <a:xfrm>
            <a:off x="7570799" y="4610637"/>
            <a:ext cx="141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时空统一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r>
              <a:rPr lang="en-US" altLang="zh-CN" sz="1200" b="1" dirty="0">
                <a:solidFill>
                  <a:srgbClr val="C00000"/>
                </a:solidFill>
              </a:rPr>
              <a:t>Unified Framework</a:t>
            </a:r>
            <a:endParaRPr lang="zh-CN" altLang="en-US" sz="1200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A3C9A65B-E67A-1B0E-4FD2-9D7D4BB71973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710799" y="4282394"/>
            <a:ext cx="805179" cy="230833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图片 103">
            <a:extLst>
              <a:ext uri="{FF2B5EF4-FFF2-40B4-BE49-F238E27FC236}">
                <a16:creationId xmlns:a16="http://schemas.microsoft.com/office/drawing/2014/main" id="{2FB0B54E-5D3C-77DB-C12D-020FFA8F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287" y="5192557"/>
            <a:ext cx="1891718" cy="10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2443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36DDF8-D965-9552-5B36-D8C89A5BE7D6}"/>
              </a:ext>
            </a:extLst>
          </p:cNvPr>
          <p:cNvSpPr txBox="1"/>
          <p:nvPr/>
        </p:nvSpPr>
        <p:spPr>
          <a:xfrm>
            <a:off x="491620" y="1067783"/>
            <a:ext cx="8160760" cy="5035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挑战一：在</a:t>
            </a:r>
            <a:r>
              <a:rPr lang="zh-CN" altLang="en-US" b="1" dirty="0">
                <a:solidFill>
                  <a:srgbClr val="C00000"/>
                </a:solidFill>
              </a:rPr>
              <a:t>时空上下文</a:t>
            </a:r>
            <a:r>
              <a:rPr lang="zh-CN" altLang="en-US" dirty="0"/>
              <a:t>下捕获</a:t>
            </a:r>
            <a:r>
              <a:rPr lang="zh-CN" altLang="en-US" b="1" dirty="0">
                <a:solidFill>
                  <a:srgbClr val="C00000"/>
                </a:solidFill>
              </a:rPr>
              <a:t>关系的动态性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		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capture the </a:t>
            </a:r>
            <a:r>
              <a:rPr lang="en-US" altLang="zh-CN" b="1" i="1" dirty="0">
                <a:solidFill>
                  <a:srgbClr val="C00000"/>
                </a:solidFill>
                <a:latin typeface="LinLibertineTI"/>
              </a:rPr>
              <a:t>relational dynamics</a:t>
            </a:r>
            <a:r>
              <a:rPr lang="en-US" altLang="zh-CN" i="1" dirty="0">
                <a:solidFill>
                  <a:srgbClr val="C00000"/>
                </a:solidFill>
                <a:latin typeface="LinLibertineTI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under temporal and geographical </a:t>
            </a:r>
            <a:r>
              <a:rPr lang="en-US" altLang="zh-CN" b="1" i="1" dirty="0">
                <a:solidFill>
                  <a:srgbClr val="C00000"/>
                </a:solidFill>
                <a:latin typeface="LinLibertineTI"/>
              </a:rPr>
              <a:t>contexts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挑战二：处理在</a:t>
            </a:r>
            <a:r>
              <a:rPr lang="zh-CN" altLang="en-US" b="1" dirty="0"/>
              <a:t>时空影响</a:t>
            </a:r>
            <a:r>
              <a:rPr lang="zh-CN" altLang="en-US" dirty="0"/>
              <a:t>下</a:t>
            </a:r>
            <a:r>
              <a:rPr lang="zh-CN" altLang="en-US" b="1" dirty="0"/>
              <a:t>关系的稀疏性（不介绍）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	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deal with the relationship sparsity with spatial and dynamic influences</a:t>
            </a:r>
            <a:br>
              <a:rPr lang="en-US" altLang="zh-CN" dirty="0"/>
            </a:b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E2051D-AB22-6ECF-FA45-125F5E55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93" y="2136352"/>
            <a:ext cx="4572000" cy="24194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3AEE4DE-D032-5B77-3CC2-D217F1E5959F}"/>
              </a:ext>
            </a:extLst>
          </p:cNvPr>
          <p:cNvSpPr txBox="1"/>
          <p:nvPr/>
        </p:nvSpPr>
        <p:spPr>
          <a:xfrm>
            <a:off x="5726923" y="2737302"/>
            <a:ext cx="2877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关系的动态性</a:t>
            </a:r>
            <a:r>
              <a:rPr lang="zh-CN" altLang="en-US" sz="1400" dirty="0"/>
              <a:t>：关系会随时间变化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要让模型有捕获这种动态性的能力</a:t>
            </a:r>
            <a:endParaRPr lang="en-US" altLang="zh-CN" sz="1400" dirty="0"/>
          </a:p>
          <a:p>
            <a:r>
              <a:rPr lang="zh-CN" altLang="en-US" sz="1400" dirty="0"/>
              <a:t>才能准确预测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>
                <a:solidFill>
                  <a:srgbClr val="C00000"/>
                </a:solidFill>
              </a:rPr>
              <a:t>换句话说就是</a:t>
            </a:r>
            <a:r>
              <a:rPr lang="zh-CN" altLang="en-US" sz="1400" b="1" dirty="0">
                <a:solidFill>
                  <a:srgbClr val="C00000"/>
                </a:solidFill>
              </a:rPr>
              <a:t>如何提取时空特征</a:t>
            </a:r>
          </a:p>
        </p:txBody>
      </p:sp>
    </p:spTree>
    <p:extLst>
      <p:ext uri="{BB962C8B-B14F-4D97-AF65-F5344CB8AC3E}">
        <p14:creationId xmlns:p14="http://schemas.microsoft.com/office/powerpoint/2010/main" val="3108618710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1313802" y="2348556"/>
            <a:ext cx="3258198" cy="2233913"/>
            <a:chOff x="740885" y="2331574"/>
            <a:chExt cx="3258198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740885" y="3150408"/>
              <a:ext cx="3063520" cy="830997"/>
              <a:chOff x="296537" y="1532261"/>
              <a:chExt cx="3063520" cy="83099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871037" y="1532261"/>
                <a:ext cx="2489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应对挑战一</a:t>
                </a:r>
                <a:endParaRPr lang="en-US" altLang="zh-CN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（提取时空特征）</a:t>
                </a:r>
                <a:endParaRPr lang="en-US" altLang="zh-CN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296537" y="1644990"/>
                <a:ext cx="422199" cy="297757"/>
                <a:chOff x="4971159" y="2063980"/>
                <a:chExt cx="58911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01370" y="206398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4971159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777DB-3A39-4A63-A71E-4806CC5B0C4F}"/>
              </a:ext>
            </a:extLst>
          </p:cNvPr>
          <p:cNvSpPr txBox="1"/>
          <p:nvPr/>
        </p:nvSpPr>
        <p:spPr>
          <a:xfrm>
            <a:off x="4961026" y="2842960"/>
            <a:ext cx="269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-time</a:t>
            </a:r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-time</a:t>
            </a:r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017415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592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总览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F01D08-3779-6810-EA51-6F01E5D2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51" y="1780289"/>
            <a:ext cx="7975151" cy="29627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D81CD5-1B82-4CD3-5D81-8499059674BF}"/>
              </a:ext>
            </a:extLst>
          </p:cNvPr>
          <p:cNvSpPr txBox="1"/>
          <p:nvPr/>
        </p:nvSpPr>
        <p:spPr>
          <a:xfrm>
            <a:off x="3114860" y="5132438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一个模块对应一个挑战</a:t>
            </a:r>
            <a:r>
              <a:rPr lang="zh-CN" altLang="en-US"/>
              <a:t>，清晰</a:t>
            </a:r>
          </a:p>
        </p:txBody>
      </p:sp>
    </p:spTree>
    <p:extLst>
      <p:ext uri="{BB962C8B-B14F-4D97-AF65-F5344CB8AC3E}">
        <p14:creationId xmlns:p14="http://schemas.microsoft.com/office/powerpoint/2010/main" val="4190922322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592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总览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F01D08-3779-6810-EA51-6F01E5D2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21"/>
          <a:stretch/>
        </p:blipFill>
        <p:spPr>
          <a:xfrm>
            <a:off x="1590944" y="1482304"/>
            <a:ext cx="5566261" cy="38594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010F18-60F5-616D-19AC-099164DB73F4}"/>
              </a:ext>
            </a:extLst>
          </p:cNvPr>
          <p:cNvSpPr txBox="1"/>
          <p:nvPr/>
        </p:nvSpPr>
        <p:spPr>
          <a:xfrm>
            <a:off x="1590944" y="5545393"/>
            <a:ext cx="653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只介绍挑战一，即如何提取时空特征（</a:t>
            </a:r>
            <a:r>
              <a:rPr lang="en-US" altLang="zh-CN" dirty="0"/>
              <a:t>spatial evolving context</a:t>
            </a:r>
            <a:r>
              <a:rPr lang="zh-CN" altLang="en-US" dirty="0"/>
              <a:t>）</a:t>
            </a:r>
            <a:r>
              <a:rPr lang="en-US" altLang="zh-CN" dirty="0"/>
              <a:t>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598584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885271"/>
            <a:ext cx="592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ra</a:t>
            </a:r>
            <a:r>
              <a:rPr lang="en-US" altLang="zh-CN" sz="2400" b="1" dirty="0">
                <a:ea typeface="微软雅黑" panose="020B0503020204020204" pitchFamily="34" charset="-122"/>
              </a:rPr>
              <a:t>-time</a:t>
            </a:r>
            <a:r>
              <a:rPr lang="zh-CN" altLang="en-US" sz="2400" b="1" dirty="0"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ea typeface="微软雅黑" panose="020B0503020204020204" pitchFamily="34" charset="-122"/>
              </a:rPr>
              <a:t>Intuition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– intra time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F1C9AF-7C59-9689-262D-8804EB3CFCED}"/>
              </a:ext>
            </a:extLst>
          </p:cNvPr>
          <p:cNvSpPr txBox="1"/>
          <p:nvPr/>
        </p:nvSpPr>
        <p:spPr>
          <a:xfrm>
            <a:off x="428281" y="1346936"/>
            <a:ext cx="7687874" cy="1017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作者说法：</a:t>
            </a:r>
            <a:r>
              <a:rPr lang="en-US" altLang="zh-CN" dirty="0"/>
              <a:t>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inLibertineT"/>
              </a:rPr>
              <a:t>o preserve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LinLibertineT"/>
              </a:rPr>
              <a:t>non-local geographical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inLibertineT"/>
              </a:rPr>
              <a:t>and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LinLibertineT"/>
              </a:rPr>
              <a:t>relational dependencies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LibertineT"/>
              </a:rPr>
              <a:t>                           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inLibertineT"/>
              </a:rPr>
              <a:t>at each specific time.</a:t>
            </a:r>
            <a:r>
              <a:rPr lang="en-US" altLang="zh-CN" b="1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个人理解：</a:t>
            </a:r>
            <a:r>
              <a:rPr lang="zh-CN" altLang="en-US" b="1" dirty="0">
                <a:ea typeface="微软雅黑" panose="020B0503020204020204" pitchFamily="34" charset="-122"/>
              </a:rPr>
              <a:t>为了捕获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空间</a:t>
            </a:r>
            <a:r>
              <a:rPr lang="zh-CN" altLang="en-US" b="1" dirty="0"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语义（关系）</a:t>
            </a:r>
            <a:r>
              <a:rPr lang="zh-CN" altLang="en-US" b="1" dirty="0">
                <a:ea typeface="微软雅黑" panose="020B0503020204020204" pitchFamily="34" charset="-122"/>
              </a:rPr>
              <a:t>特征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A97A57-D55B-AFF7-129D-A65D9397BB74}"/>
              </a:ext>
            </a:extLst>
          </p:cNvPr>
          <p:cNvSpPr txBox="1"/>
          <p:nvPr/>
        </p:nvSpPr>
        <p:spPr>
          <a:xfrm>
            <a:off x="428281" y="2555157"/>
            <a:ext cx="24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ra</a:t>
            </a:r>
            <a:r>
              <a:rPr lang="en-US" altLang="zh-CN" sz="2400" b="1" dirty="0">
                <a:ea typeface="微软雅黑" panose="020B0503020204020204" pitchFamily="34" charset="-122"/>
              </a:rPr>
              <a:t>-time</a:t>
            </a:r>
            <a:r>
              <a:rPr lang="zh-CN" altLang="en-US" sz="2400" b="1" dirty="0">
                <a:ea typeface="微软雅黑" panose="020B0503020204020204" pitchFamily="34" charset="-122"/>
              </a:rPr>
              <a:t>的做法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684C73-2ECF-EAFF-1055-383DC78415F2}"/>
              </a:ext>
            </a:extLst>
          </p:cNvPr>
          <p:cNvSpPr txBox="1"/>
          <p:nvPr/>
        </p:nvSpPr>
        <p:spPr>
          <a:xfrm>
            <a:off x="2994283" y="2528390"/>
            <a:ext cx="4449231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关系</a:t>
            </a:r>
            <a:r>
              <a:rPr lang="en-US" altLang="zh-CN" sz="1600" dirty="0"/>
              <a:t>+</a:t>
            </a:r>
            <a:r>
              <a:rPr lang="zh-CN" altLang="en-US" sz="1600" dirty="0"/>
              <a:t>距离两个</a:t>
            </a:r>
            <a:r>
              <a:rPr lang="en-US" altLang="zh-CN" sz="1600" dirty="0"/>
              <a:t>view</a:t>
            </a:r>
            <a:r>
              <a:rPr lang="zh-CN" altLang="en-US" sz="1600" dirty="0"/>
              <a:t>，进行二阶（</a:t>
            </a:r>
            <a:r>
              <a:rPr lang="en-US" altLang="zh-CN" sz="1600" dirty="0"/>
              <a:t>2-hop</a:t>
            </a:r>
            <a:r>
              <a:rPr lang="zh-CN" altLang="en-US" sz="1600" dirty="0"/>
              <a:t>）的聚合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284D15-076F-009E-31CB-220005AC634C}"/>
              </a:ext>
            </a:extLst>
          </p:cNvPr>
          <p:cNvSpPr txBox="1"/>
          <p:nvPr/>
        </p:nvSpPr>
        <p:spPr>
          <a:xfrm>
            <a:off x="428281" y="4831788"/>
            <a:ext cx="4153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传统带权重的图，</a:t>
            </a:r>
            <a:r>
              <a:rPr lang="zh-CN" altLang="en-US" sz="1600" b="1" dirty="0"/>
              <a:t>无法准确表达距离信息</a:t>
            </a:r>
            <a:endParaRPr lang="en-US" altLang="zh-CN" sz="1600" b="1" dirty="0"/>
          </a:p>
          <a:p>
            <a:r>
              <a:rPr lang="zh-CN" altLang="en-US" sz="1600" dirty="0"/>
              <a:t>所以舍弃权重，</a:t>
            </a:r>
            <a:r>
              <a:rPr lang="zh-CN" altLang="en-US" sz="1600" b="1" dirty="0"/>
              <a:t>直接用关系图</a:t>
            </a:r>
            <a:r>
              <a:rPr lang="zh-CN" altLang="en-US" sz="1600" dirty="0"/>
              <a:t>进行传播聚合</a:t>
            </a:r>
            <a:endParaRPr lang="en-US" altLang="zh-CN" sz="1600" dirty="0"/>
          </a:p>
          <a:p>
            <a:r>
              <a:rPr lang="zh-CN" altLang="en-US" sz="1600" dirty="0"/>
              <a:t>找个地方拼接</a:t>
            </a:r>
            <a:r>
              <a:rPr lang="zh-CN" altLang="en-US" sz="1600" b="1" dirty="0"/>
              <a:t>距离向量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99E27F-CFCF-DD5A-1D2C-02C86BA5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62" y="3073932"/>
            <a:ext cx="2223202" cy="16873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E72904-D745-8CE9-FAC9-9BD98CEB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135" y="3091438"/>
            <a:ext cx="2210122" cy="16873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4C56493-EA42-1B3B-5A13-FD275BA3ED74}"/>
              </a:ext>
            </a:extLst>
          </p:cNvPr>
          <p:cNvSpPr txBox="1"/>
          <p:nvPr/>
        </p:nvSpPr>
        <p:spPr>
          <a:xfrm>
            <a:off x="5248086" y="4778791"/>
            <a:ext cx="3524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类似</a:t>
            </a:r>
            <a:r>
              <a:rPr lang="en-US" altLang="zh-CN" sz="1600" b="1" dirty="0"/>
              <a:t>meta path</a:t>
            </a:r>
          </a:p>
          <a:p>
            <a:r>
              <a:rPr lang="zh-CN" altLang="en-US" sz="1600" dirty="0"/>
              <a:t>聚合每种</a:t>
            </a:r>
            <a:r>
              <a:rPr lang="en-US" altLang="zh-CN" sz="1600" dirty="0"/>
              <a:t>path</a:t>
            </a:r>
            <a:r>
              <a:rPr lang="zh-CN" altLang="en-US" sz="1600" dirty="0"/>
              <a:t>下的邻居，最后平均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0C546A-D825-D1EE-E1BB-80F891228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0" y="5520865"/>
            <a:ext cx="3134782" cy="59862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671A0EF-FBE4-3CDE-1966-A6992FE82254}"/>
              </a:ext>
            </a:extLst>
          </p:cNvPr>
          <p:cNvSpPr/>
          <p:nvPr/>
        </p:nvSpPr>
        <p:spPr>
          <a:xfrm>
            <a:off x="4941686" y="5434069"/>
            <a:ext cx="342898" cy="34109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EAE67F-B62A-F4E4-0DEC-8001F69C21E1}"/>
              </a:ext>
            </a:extLst>
          </p:cNvPr>
          <p:cNvSpPr txBox="1"/>
          <p:nvPr/>
        </p:nvSpPr>
        <p:spPr>
          <a:xfrm>
            <a:off x="653056" y="3688630"/>
            <a:ext cx="64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空间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4B9981-7CB2-B818-55CE-9E668D4FE760}"/>
              </a:ext>
            </a:extLst>
          </p:cNvPr>
          <p:cNvSpPr txBox="1"/>
          <p:nvPr/>
        </p:nvSpPr>
        <p:spPr>
          <a:xfrm>
            <a:off x="4382929" y="3688630"/>
            <a:ext cx="64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语义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4AA0657-F8CD-5D20-27A9-399C44368B20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542622" y="5434069"/>
            <a:ext cx="2308849" cy="86796"/>
          </a:xfrm>
          <a:prstGeom prst="straightConnector1">
            <a:avLst/>
          </a:prstGeom>
          <a:ln w="4762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26748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502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er</a:t>
            </a:r>
            <a:r>
              <a:rPr lang="en-US" altLang="zh-CN" sz="2400" b="1" dirty="0">
                <a:ea typeface="微软雅黑" panose="020B0503020204020204" pitchFamily="34" charset="-122"/>
              </a:rPr>
              <a:t>-time</a:t>
            </a:r>
            <a:r>
              <a:rPr lang="zh-CN" altLang="en-US" sz="2400" b="1" dirty="0"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ea typeface="微软雅黑" panose="020B0503020204020204" pitchFamily="34" charset="-122"/>
              </a:rPr>
              <a:t>Intuition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– inter time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AAFB5-E3FE-BDD7-7F70-F27D808D57D9}"/>
              </a:ext>
            </a:extLst>
          </p:cNvPr>
          <p:cNvSpPr txBox="1"/>
          <p:nvPr/>
        </p:nvSpPr>
        <p:spPr>
          <a:xfrm>
            <a:off x="428281" y="1576694"/>
            <a:ext cx="5432064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作者说法：</a:t>
            </a:r>
            <a:r>
              <a:rPr lang="en-US" altLang="zh-CN" dirty="0"/>
              <a:t>to capture the </a:t>
            </a:r>
            <a:r>
              <a:rPr lang="en-US" altLang="zh-CN" b="1" dirty="0">
                <a:solidFill>
                  <a:srgbClr val="C00000"/>
                </a:solidFill>
              </a:rPr>
              <a:t>spatially evolving context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                            </a:t>
            </a:r>
            <a:r>
              <a:rPr lang="en-US" altLang="zh-CN" b="1" dirty="0">
                <a:solidFill>
                  <a:schemeClr val="accent1"/>
                </a:solidFill>
              </a:rPr>
              <a:t>across adjacent time segments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个人理解：</a:t>
            </a:r>
            <a:r>
              <a:rPr lang="zh-CN" altLang="en-US" b="1" dirty="0">
                <a:ea typeface="微软雅黑" panose="020B0503020204020204" pitchFamily="34" charset="-122"/>
              </a:rPr>
              <a:t>为了捕获随时间变化的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动态</a:t>
            </a:r>
            <a:r>
              <a:rPr lang="zh-CN" altLang="en-US" b="1" dirty="0">
                <a:ea typeface="微软雅黑" panose="020B0503020204020204" pitchFamily="34" charset="-122"/>
              </a:rPr>
              <a:t>特征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415E37-2EC5-2702-86E5-9BCF691D7192}"/>
              </a:ext>
            </a:extLst>
          </p:cNvPr>
          <p:cNvSpPr txBox="1"/>
          <p:nvPr/>
        </p:nvSpPr>
        <p:spPr>
          <a:xfrm>
            <a:off x="562786" y="3662216"/>
            <a:ext cx="5220265" cy="199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接收上一步</a:t>
            </a:r>
            <a:r>
              <a:rPr lang="en-US" altLang="zh-CN" sz="1400" dirty="0"/>
              <a:t>intra-time</a:t>
            </a:r>
            <a:r>
              <a:rPr lang="zh-CN" altLang="en-US" sz="1400" dirty="0"/>
              <a:t>输出的节点特征，作为输入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前后时间点包括自己，特征取平均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所有时间点的语义邻居进行</a:t>
            </a:r>
            <a:r>
              <a:rPr lang="en-US" altLang="zh-CN" sz="1400" dirty="0"/>
              <a:t>sampling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把</a:t>
            </a:r>
            <a:r>
              <a:rPr lang="en-US" altLang="zh-CN" sz="1400" dirty="0"/>
              <a:t>sample</a:t>
            </a:r>
            <a:r>
              <a:rPr lang="zh-CN" altLang="en-US" sz="1400" dirty="0"/>
              <a:t>后的邻居用注意力聚合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（</a:t>
            </a:r>
            <a:r>
              <a:rPr lang="en-US" altLang="zh-CN" sz="1400" dirty="0"/>
              <a:t>spatial</a:t>
            </a:r>
            <a:r>
              <a:rPr lang="zh-CN" altLang="en-US" sz="1400" dirty="0"/>
              <a:t>的体现，仍然是随便找地方拼接距离向量）</a:t>
            </a:r>
            <a:endParaRPr lang="en-US" altLang="zh-CN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7BEB84-7933-92F6-AE2E-B7B6ADB43E8C}"/>
              </a:ext>
            </a:extLst>
          </p:cNvPr>
          <p:cNvSpPr txBox="1"/>
          <p:nvPr/>
        </p:nvSpPr>
        <p:spPr>
          <a:xfrm>
            <a:off x="510872" y="3236624"/>
            <a:ext cx="249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solidFill>
                  <a:srgbClr val="4472C4"/>
                </a:solidFill>
                <a:ea typeface="微软雅黑" panose="020B0503020204020204" pitchFamily="34" charset="-122"/>
              </a:rPr>
              <a:t>er</a:t>
            </a:r>
            <a:r>
              <a:rPr lang="en-US" altLang="zh-CN" sz="2400" b="1" dirty="0">
                <a:ea typeface="微软雅黑" panose="020B0503020204020204" pitchFamily="34" charset="-122"/>
              </a:rPr>
              <a:t>-time</a:t>
            </a:r>
            <a:r>
              <a:rPr lang="zh-CN" altLang="en-US" sz="2400" b="1" dirty="0">
                <a:ea typeface="微软雅黑" panose="020B0503020204020204" pitchFamily="34" charset="-122"/>
              </a:rPr>
              <a:t>的做法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FEA925-AEE5-FC36-DCE5-D40173E2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03" y="2870643"/>
            <a:ext cx="2999964" cy="7319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C484C32-4D44-45E1-E6E1-50ED95F92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674" y="3689826"/>
            <a:ext cx="3940341" cy="21068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A38C2A-5205-E7E2-A21B-0E202A530EEA}"/>
              </a:ext>
            </a:extLst>
          </p:cNvPr>
          <p:cNvSpPr txBox="1"/>
          <p:nvPr/>
        </p:nvSpPr>
        <p:spPr>
          <a:xfrm>
            <a:off x="6096984" y="1671626"/>
            <a:ext cx="2757948" cy="89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理解</a:t>
            </a:r>
            <a:r>
              <a:rPr lang="zh-CN" altLang="en-US" sz="1200" b="1" dirty="0"/>
              <a:t>为什么会有动态特征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POI本身功能随时间变化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POI和邻居的关系也在随时间变化</a:t>
            </a:r>
          </a:p>
        </p:txBody>
      </p:sp>
    </p:spTree>
    <p:extLst>
      <p:ext uri="{BB962C8B-B14F-4D97-AF65-F5344CB8AC3E}">
        <p14:creationId xmlns:p14="http://schemas.microsoft.com/office/powerpoint/2010/main" val="3733972783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96" y="2348556"/>
            <a:ext cx="2449804" cy="2233913"/>
            <a:chOff x="1549279" y="2331574"/>
            <a:chExt cx="2449804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79" y="3150408"/>
              <a:ext cx="1948357" cy="523220"/>
              <a:chOff x="1104931" y="1532261"/>
              <a:chExt cx="1948357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679243" y="1532261"/>
                <a:ext cx="13740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  <a:endParaRPr lang="en-US" altLang="zh-CN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931" y="1644990"/>
                <a:ext cx="422173" cy="297757"/>
                <a:chOff x="5083925" y="2063980"/>
                <a:chExt cx="58907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114132" y="206398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777DB-3A39-4A63-A71E-4806CC5B0C4F}"/>
              </a:ext>
            </a:extLst>
          </p:cNvPr>
          <p:cNvSpPr txBox="1"/>
          <p:nvPr/>
        </p:nvSpPr>
        <p:spPr>
          <a:xfrm>
            <a:off x="4972826" y="2459501"/>
            <a:ext cx="236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评价指标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</a:p>
          <a:p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521299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8946CC-BEC1-48E1-A353-9B1EA52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B53DF3-67B3-48F8-9B28-ECFDEA3B1511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B9B4DD-0531-4813-885C-F4BF7902789E}"/>
              </a:ext>
            </a:extLst>
          </p:cNvPr>
          <p:cNvGrpSpPr/>
          <p:nvPr/>
        </p:nvGrpSpPr>
        <p:grpSpPr>
          <a:xfrm>
            <a:off x="2131901" y="1821035"/>
            <a:ext cx="4880198" cy="3215929"/>
            <a:chOff x="2131902" y="1592748"/>
            <a:chExt cx="4880198" cy="32159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123CDE2-2DAE-404B-B3BD-41E67B131C0F}"/>
                </a:ext>
              </a:extLst>
            </p:cNvPr>
            <p:cNvGrpSpPr/>
            <p:nvPr/>
          </p:nvGrpSpPr>
          <p:grpSpPr>
            <a:xfrm>
              <a:off x="2131902" y="1592748"/>
              <a:ext cx="4880195" cy="461665"/>
              <a:chOff x="2318742" y="2198492"/>
              <a:chExt cx="4880195" cy="461665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B71471E-29A2-418F-9A0F-2A046E7A9A4F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1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 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54" name="Google Shape;863;p65">
                <a:extLst>
                  <a:ext uri="{FF2B5EF4-FFF2-40B4-BE49-F238E27FC236}">
                    <a16:creationId xmlns:a16="http://schemas.microsoft.com/office/drawing/2014/main" id="{4ADC0B0C-EF10-4E77-8A37-51CD9C26CD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8633226D-7206-4DB5-A776-C9D8B53C03E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048F5B53-EE26-48D6-B008-2E0129A43C7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63;p65">
                <a:extLst>
                  <a:ext uri="{FF2B5EF4-FFF2-40B4-BE49-F238E27FC236}">
                    <a16:creationId xmlns:a16="http://schemas.microsoft.com/office/drawing/2014/main" id="{3DC19A0F-2BF0-4436-A4FF-29971F96A4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2" name="Google Shape;864;p65">
                  <a:extLst>
                    <a:ext uri="{FF2B5EF4-FFF2-40B4-BE49-F238E27FC236}">
                      <a16:creationId xmlns:a16="http://schemas.microsoft.com/office/drawing/2014/main" id="{67FE0191-57C7-47E9-8E4B-E7584C0F713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865;p65">
                  <a:extLst>
                    <a:ext uri="{FF2B5EF4-FFF2-40B4-BE49-F238E27FC236}">
                      <a16:creationId xmlns:a16="http://schemas.microsoft.com/office/drawing/2014/main" id="{4F6085A6-AB9A-4428-BB25-809BCB063E7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5C38A0A-6144-4B25-90E9-14E4B4FC5B07}"/>
                </a:ext>
              </a:extLst>
            </p:cNvPr>
            <p:cNvGrpSpPr/>
            <p:nvPr/>
          </p:nvGrpSpPr>
          <p:grpSpPr>
            <a:xfrm>
              <a:off x="2131920" y="2511839"/>
              <a:ext cx="4880180" cy="461665"/>
              <a:chOff x="2318759" y="1856293"/>
              <a:chExt cx="4880180" cy="461665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29FADD8-34BB-40E9-B1AB-0484EA3FD477}"/>
                  </a:ext>
                </a:extLst>
              </p:cNvPr>
              <p:cNvSpPr txBox="1"/>
              <p:nvPr/>
            </p:nvSpPr>
            <p:spPr>
              <a:xfrm>
                <a:off x="2692430" y="1856293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2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现有工作 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&amp;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挑战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67" name="Google Shape;863;p65">
                <a:extLst>
                  <a:ext uri="{FF2B5EF4-FFF2-40B4-BE49-F238E27FC236}">
                    <a16:creationId xmlns:a16="http://schemas.microsoft.com/office/drawing/2014/main" id="{1A0C0ED6-DEAC-46C1-B76F-8B91F0DDC3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59" y="1997124"/>
                <a:ext cx="190136" cy="180003"/>
                <a:chOff x="4660328" y="1756396"/>
                <a:chExt cx="68346" cy="58101"/>
              </a:xfrm>
            </p:grpSpPr>
            <p:sp>
              <p:nvSpPr>
                <p:cNvPr id="71" name="Google Shape;864;p65">
                  <a:extLst>
                    <a:ext uri="{FF2B5EF4-FFF2-40B4-BE49-F238E27FC236}">
                      <a16:creationId xmlns:a16="http://schemas.microsoft.com/office/drawing/2014/main" id="{D3CE48AE-ABB1-4E9C-A319-E0F0F984F0F8}"/>
                    </a:ext>
                  </a:extLst>
                </p:cNvPr>
                <p:cNvSpPr/>
                <p:nvPr/>
              </p:nvSpPr>
              <p:spPr>
                <a:xfrm>
                  <a:off x="4660328" y="1756396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865;p65">
                  <a:extLst>
                    <a:ext uri="{FF2B5EF4-FFF2-40B4-BE49-F238E27FC236}">
                      <a16:creationId xmlns:a16="http://schemas.microsoft.com/office/drawing/2014/main" id="{8269F253-A108-45BF-9CBB-4FF8DD0A91B2}"/>
                    </a:ext>
                  </a:extLst>
                </p:cNvPr>
                <p:cNvSpPr/>
                <p:nvPr/>
              </p:nvSpPr>
              <p:spPr>
                <a:xfrm>
                  <a:off x="4690974" y="175639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63;p65">
                <a:extLst>
                  <a:ext uri="{FF2B5EF4-FFF2-40B4-BE49-F238E27FC236}">
                    <a16:creationId xmlns:a16="http://schemas.microsoft.com/office/drawing/2014/main" id="{18FBA4FF-9847-42A0-8DB4-D9C51DF55E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78" y="1997124"/>
                <a:ext cx="190161" cy="180003"/>
                <a:chOff x="4660322" y="1756396"/>
                <a:chExt cx="68355" cy="58101"/>
              </a:xfrm>
            </p:grpSpPr>
            <p:sp>
              <p:nvSpPr>
                <p:cNvPr id="69" name="Google Shape;864;p65">
                  <a:extLst>
                    <a:ext uri="{FF2B5EF4-FFF2-40B4-BE49-F238E27FC236}">
                      <a16:creationId xmlns:a16="http://schemas.microsoft.com/office/drawing/2014/main" id="{0FA1404C-4CFA-4A61-B062-258831C1160A}"/>
                    </a:ext>
                  </a:extLst>
                </p:cNvPr>
                <p:cNvSpPr/>
                <p:nvPr/>
              </p:nvSpPr>
              <p:spPr>
                <a:xfrm>
                  <a:off x="4660322" y="1756396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865;p65">
                  <a:extLst>
                    <a:ext uri="{FF2B5EF4-FFF2-40B4-BE49-F238E27FC236}">
                      <a16:creationId xmlns:a16="http://schemas.microsoft.com/office/drawing/2014/main" id="{B6BFE796-4519-4538-89A4-518D0E0D7911}"/>
                    </a:ext>
                  </a:extLst>
                </p:cNvPr>
                <p:cNvSpPr/>
                <p:nvPr/>
              </p:nvSpPr>
              <p:spPr>
                <a:xfrm>
                  <a:off x="4690977" y="175639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6D27B7E-C412-471D-BB00-ACEA25B0DE90}"/>
                </a:ext>
              </a:extLst>
            </p:cNvPr>
            <p:cNvGrpSpPr/>
            <p:nvPr/>
          </p:nvGrpSpPr>
          <p:grpSpPr>
            <a:xfrm>
              <a:off x="2131903" y="3429000"/>
              <a:ext cx="4880195" cy="461665"/>
              <a:chOff x="2318742" y="1512164"/>
              <a:chExt cx="4880195" cy="461665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ED41DA2-7719-4417-A7ED-C2471F21E04E}"/>
                  </a:ext>
                </a:extLst>
              </p:cNvPr>
              <p:cNvSpPr txBox="1"/>
              <p:nvPr/>
            </p:nvSpPr>
            <p:spPr>
              <a:xfrm>
                <a:off x="2692421" y="1512164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3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如何应对挑战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76" name="Google Shape;863;p65">
                <a:extLst>
                  <a:ext uri="{FF2B5EF4-FFF2-40B4-BE49-F238E27FC236}">
                    <a16:creationId xmlns:a16="http://schemas.microsoft.com/office/drawing/2014/main" id="{A3ABAFA8-F41B-4553-BC0F-3E752DEF9A2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1652992"/>
                <a:ext cx="190147" cy="180000"/>
                <a:chOff x="4660325" y="1645317"/>
                <a:chExt cx="68350" cy="58100"/>
              </a:xfrm>
            </p:grpSpPr>
            <p:sp>
              <p:nvSpPr>
                <p:cNvPr id="80" name="Google Shape;864;p65">
                  <a:extLst>
                    <a:ext uri="{FF2B5EF4-FFF2-40B4-BE49-F238E27FC236}">
                      <a16:creationId xmlns:a16="http://schemas.microsoft.com/office/drawing/2014/main" id="{6F6388AD-8CE0-42BA-A565-CD00CE191C00}"/>
                    </a:ext>
                  </a:extLst>
                </p:cNvPr>
                <p:cNvSpPr/>
                <p:nvPr/>
              </p:nvSpPr>
              <p:spPr>
                <a:xfrm>
                  <a:off x="466032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65;p65">
                  <a:extLst>
                    <a:ext uri="{FF2B5EF4-FFF2-40B4-BE49-F238E27FC236}">
                      <a16:creationId xmlns:a16="http://schemas.microsoft.com/office/drawing/2014/main" id="{2800AFF5-816E-4DAE-93BC-479A88E1F108}"/>
                    </a:ext>
                  </a:extLst>
                </p:cNvPr>
                <p:cNvSpPr/>
                <p:nvPr/>
              </p:nvSpPr>
              <p:spPr>
                <a:xfrm>
                  <a:off x="469097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63;p65">
                <a:extLst>
                  <a:ext uri="{FF2B5EF4-FFF2-40B4-BE49-F238E27FC236}">
                    <a16:creationId xmlns:a16="http://schemas.microsoft.com/office/drawing/2014/main" id="{3B65F60A-8590-4C8B-A8D5-3A08489EF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1652992"/>
                <a:ext cx="190147" cy="180000"/>
                <a:chOff x="4660325" y="1645317"/>
                <a:chExt cx="68350" cy="58100"/>
              </a:xfrm>
            </p:grpSpPr>
            <p:sp>
              <p:nvSpPr>
                <p:cNvPr id="78" name="Google Shape;864;p65">
                  <a:extLst>
                    <a:ext uri="{FF2B5EF4-FFF2-40B4-BE49-F238E27FC236}">
                      <a16:creationId xmlns:a16="http://schemas.microsoft.com/office/drawing/2014/main" id="{D832B29D-82E8-4D3D-9B5E-343B233BAAED}"/>
                    </a:ext>
                  </a:extLst>
                </p:cNvPr>
                <p:cNvSpPr/>
                <p:nvPr/>
              </p:nvSpPr>
              <p:spPr>
                <a:xfrm>
                  <a:off x="466032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865;p65">
                  <a:extLst>
                    <a:ext uri="{FF2B5EF4-FFF2-40B4-BE49-F238E27FC236}">
                      <a16:creationId xmlns:a16="http://schemas.microsoft.com/office/drawing/2014/main" id="{96F8990F-7217-425D-B5F5-66D78FF09926}"/>
                    </a:ext>
                  </a:extLst>
                </p:cNvPr>
                <p:cNvSpPr/>
                <p:nvPr/>
              </p:nvSpPr>
              <p:spPr>
                <a:xfrm>
                  <a:off x="469097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A21B543-8361-49F7-8D90-50F899D952A8}"/>
                </a:ext>
              </a:extLst>
            </p:cNvPr>
            <p:cNvGrpSpPr/>
            <p:nvPr/>
          </p:nvGrpSpPr>
          <p:grpSpPr>
            <a:xfrm>
              <a:off x="2131902" y="4347012"/>
              <a:ext cx="4880195" cy="461665"/>
              <a:chOff x="2131902" y="4347012"/>
              <a:chExt cx="4880195" cy="461665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D07F4D-95D2-4A86-B38D-241FE9D0B3F4}"/>
                  </a:ext>
                </a:extLst>
              </p:cNvPr>
              <p:cNvSpPr txBox="1"/>
              <p:nvPr/>
            </p:nvSpPr>
            <p:spPr>
              <a:xfrm>
                <a:off x="2505582" y="434701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4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总结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sp>
            <p:nvSpPr>
              <p:cNvPr id="32" name="Google Shape;864;p65">
                <a:extLst>
                  <a:ext uri="{FF2B5EF4-FFF2-40B4-BE49-F238E27FC236}">
                    <a16:creationId xmlns:a16="http://schemas.microsoft.com/office/drawing/2014/main" id="{6EBE017C-6397-47F5-9913-5D823E8EC86B}"/>
                  </a:ext>
                </a:extLst>
              </p:cNvPr>
              <p:cNvSpPr/>
              <p:nvPr/>
            </p:nvSpPr>
            <p:spPr>
              <a:xfrm>
                <a:off x="2131902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5;p65">
                <a:extLst>
                  <a:ext uri="{FF2B5EF4-FFF2-40B4-BE49-F238E27FC236}">
                    <a16:creationId xmlns:a16="http://schemas.microsoft.com/office/drawing/2014/main" id="{8C4FA53B-9354-4A59-A638-D9CE978DB970}"/>
                  </a:ext>
                </a:extLst>
              </p:cNvPr>
              <p:cNvSpPr/>
              <p:nvPr/>
            </p:nvSpPr>
            <p:spPr>
              <a:xfrm>
                <a:off x="2217169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64;p65">
                <a:extLst>
                  <a:ext uri="{FF2B5EF4-FFF2-40B4-BE49-F238E27FC236}">
                    <a16:creationId xmlns:a16="http://schemas.microsoft.com/office/drawing/2014/main" id="{6691653E-820C-465B-9B2F-2F0F33A0BE96}"/>
                  </a:ext>
                </a:extLst>
              </p:cNvPr>
              <p:cNvSpPr/>
              <p:nvPr/>
            </p:nvSpPr>
            <p:spPr>
              <a:xfrm flipH="1">
                <a:off x="6907217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5;p65">
                <a:extLst>
                  <a:ext uri="{FF2B5EF4-FFF2-40B4-BE49-F238E27FC236}">
                    <a16:creationId xmlns:a16="http://schemas.microsoft.com/office/drawing/2014/main" id="{2A14A731-2337-41C6-AE86-75E349BBD188}"/>
                  </a:ext>
                </a:extLst>
              </p:cNvPr>
              <p:cNvSpPr/>
              <p:nvPr/>
            </p:nvSpPr>
            <p:spPr>
              <a:xfrm flipH="1">
                <a:off x="6821950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437407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61871"/>
            <a:ext cx="304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评价指标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AA2878-FC52-6D63-D340-F34EA9B1E43D}"/>
                  </a:ext>
                </a:extLst>
              </p:cNvPr>
              <p:cNvSpPr txBox="1"/>
              <p:nvPr/>
            </p:nvSpPr>
            <p:spPr>
              <a:xfrm>
                <a:off x="615573" y="1423536"/>
                <a:ext cx="6723224" cy="47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作者将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Trial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视作</a:t>
                </a:r>
                <a:r>
                  <a:rPr lang="zh-CN" altLang="en-US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搜索问题，而不是分类问题</a:t>
                </a:r>
                <a:r>
                  <a:rPr lang="zh-CN" altLang="en-US" sz="1050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（为了不同而不同？）</a:t>
                </a:r>
                <a:endParaRPr lang="en-US" altLang="zh-CN" b="1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想要对候选</a:t>
                </a:r>
                <a:r>
                  <a:rPr lang="en-US" altLang="zh-CN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POI</a:t>
                </a:r>
                <a:r>
                  <a:rPr lang="zh-CN" altLang="en-US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进行排序（即得到关系的强弱）</a:t>
                </a:r>
                <a:endParaRPr lang="en-US" altLang="zh-CN" b="1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而不是简单预测关系是否存在（二分类）</a:t>
                </a: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对于 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t 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时间段下，一个待预测的关系对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dirty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1" i="1" dirty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sz="1800" b="1" i="1" dirty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1" i="1" dirty="0" smtClean="0">
                                <a:solidFill>
                                  <a:srgbClr val="4472C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1" i="1" dirty="0" smtClean="0">
                                <a:solidFill>
                                  <a:srgbClr val="4472C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sz="1800" b="1" i="1" dirty="0" smtClean="0">
                                <a:solidFill>
                                  <a:srgbClr val="4472C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dirty="0">
                    <a:latin typeface="Calibri" panose="020F0502020204030204" pitchFamily="34" charset="0"/>
                  </a:rPr>
                  <a:t>：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首先取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 的候选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POI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集合</a:t>
                </a: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用模型对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和候选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POI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集合中的每一个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POI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组成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pair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，对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pair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进行打分并排序</a:t>
                </a: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如果正确答案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4472C4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在前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位，则视为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hit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，否则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miss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</a:rPr>
                  <a:t>HR@k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Hit Rate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</a:rPr>
                  <a:t>MRR@k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Mean Reciprocal Rank</a:t>
                </a:r>
                <a:r>
                  <a:rPr lang="zh-CN" altLang="en-US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AA2878-FC52-6D63-D340-F34EA9B1E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3" y="1423536"/>
                <a:ext cx="6723224" cy="4727063"/>
              </a:xfrm>
              <a:prstGeom prst="rect">
                <a:avLst/>
              </a:prstGeom>
              <a:blipFill>
                <a:blip r:embed="rId3"/>
                <a:stretch>
                  <a:fillRect l="-816" b="-1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C6FB69D-159F-A1B7-3EE6-E47DC0C9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649" y="5069255"/>
            <a:ext cx="3027353" cy="6020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9DEC24F-F236-4D42-ECB4-CDCCB1653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82"/>
          <a:stretch/>
        </p:blipFill>
        <p:spPr>
          <a:xfrm>
            <a:off x="4123649" y="5628321"/>
            <a:ext cx="3899996" cy="52227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BFCC15B-8C68-AE98-6E82-FAF3496E1582}"/>
              </a:ext>
            </a:extLst>
          </p:cNvPr>
          <p:cNvSpPr txBox="1"/>
          <p:nvPr/>
        </p:nvSpPr>
        <p:spPr>
          <a:xfrm>
            <a:off x="6608175" y="2505198"/>
            <a:ext cx="1820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去搜 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默认把</a:t>
            </a:r>
            <a:r>
              <a:rPr lang="en-US" altLang="zh-CN" dirty="0">
                <a:solidFill>
                  <a:srgbClr val="C00000"/>
                </a:solidFill>
              </a:rPr>
              <a:t>POI</a:t>
            </a:r>
            <a:r>
              <a:rPr lang="zh-CN" altLang="en-US" dirty="0">
                <a:solidFill>
                  <a:srgbClr val="C00000"/>
                </a:solidFill>
              </a:rPr>
              <a:t>之间的关系视作</a:t>
            </a:r>
            <a:r>
              <a:rPr lang="zh-CN" altLang="en-US" b="1" dirty="0">
                <a:solidFill>
                  <a:srgbClr val="C00000"/>
                </a:solidFill>
              </a:rPr>
              <a:t>有向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7593060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05665"/>
            <a:ext cx="304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Baselines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EAA05-B849-0F0E-8B0F-8F4013B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96" y="1578563"/>
            <a:ext cx="7376730" cy="30906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C3B9A1-79CC-D6AC-AA0E-A3EBC866B2BB}"/>
              </a:ext>
            </a:extLst>
          </p:cNvPr>
          <p:cNvSpPr txBox="1"/>
          <p:nvPr/>
        </p:nvSpPr>
        <p:spPr>
          <a:xfrm>
            <a:off x="285645" y="2314992"/>
            <a:ext cx="166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/>
              <a:t>① </a:t>
            </a:r>
            <a:r>
              <a:rPr lang="en-US" altLang="zh-CN" sz="1400" dirty="0"/>
              <a:t>Relation-based</a:t>
            </a:r>
          </a:p>
          <a:p>
            <a:pPr algn="ctr"/>
            <a:r>
              <a:rPr lang="en-US" altLang="zh-CN" sz="1400" dirty="0"/>
              <a:t>GNNs</a:t>
            </a:r>
            <a:r>
              <a:rPr lang="zh-CN" altLang="en-US" sz="1400" dirty="0"/>
              <a:t>（</a:t>
            </a:r>
            <a:r>
              <a:rPr lang="zh-CN" altLang="en-US" sz="1400" b="1" dirty="0"/>
              <a:t>普通</a:t>
            </a:r>
            <a:r>
              <a:rPr lang="en-US" altLang="zh-CN" sz="1400" b="1" dirty="0"/>
              <a:t>GNN</a:t>
            </a:r>
            <a:r>
              <a:rPr lang="zh-CN" altLang="en-US" sz="1400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085A98-6210-7BF1-1953-55F25BC7C362}"/>
              </a:ext>
            </a:extLst>
          </p:cNvPr>
          <p:cNvSpPr txBox="1"/>
          <p:nvPr/>
        </p:nvSpPr>
        <p:spPr>
          <a:xfrm>
            <a:off x="382339" y="3046934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② </a:t>
            </a:r>
            <a:r>
              <a:rPr lang="zh-CN" altLang="en-US" sz="1400" dirty="0"/>
              <a:t>图自监督模型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507F5C-8AB7-0332-4670-CA271AE0428E}"/>
              </a:ext>
            </a:extLst>
          </p:cNvPr>
          <p:cNvSpPr txBox="1"/>
          <p:nvPr/>
        </p:nvSpPr>
        <p:spPr>
          <a:xfrm>
            <a:off x="378844" y="3463971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③ </a:t>
            </a:r>
            <a:r>
              <a:rPr lang="en-US" altLang="zh-CN" sz="1400" b="1" dirty="0"/>
              <a:t>Dynamic GNNs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5719FC-4BE3-AD62-FC5E-ACA100BAD322}"/>
              </a:ext>
            </a:extLst>
          </p:cNvPr>
          <p:cNvSpPr txBox="1"/>
          <p:nvPr/>
        </p:nvSpPr>
        <p:spPr>
          <a:xfrm>
            <a:off x="368201" y="3932780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/>
              <a:t>④ </a:t>
            </a:r>
            <a:r>
              <a:rPr lang="zh-CN" altLang="en-US" sz="1400" dirty="0"/>
              <a:t>关系预测的</a:t>
            </a:r>
            <a:endParaRPr lang="en-US" altLang="zh-CN" sz="1400" dirty="0"/>
          </a:p>
          <a:p>
            <a:pPr algn="ctr"/>
            <a:r>
              <a:rPr lang="en-US" altLang="zh-CN" sz="1400" dirty="0"/>
              <a:t>SOTA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D451B8-05F0-2928-3116-648830E62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76" y="4669190"/>
            <a:ext cx="2400653" cy="15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3789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9A729F-B673-4EAC-9160-1DCE725E79EF}"/>
              </a:ext>
            </a:extLst>
          </p:cNvPr>
          <p:cNvSpPr/>
          <p:nvPr/>
        </p:nvSpPr>
        <p:spPr>
          <a:xfrm>
            <a:off x="670280" y="989458"/>
            <a:ext cx="7803440" cy="214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/>
              <a:t>优点</a:t>
            </a:r>
            <a:endParaRPr lang="en-US" altLang="zh-CN" sz="2000" b="1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提出了</a:t>
            </a:r>
            <a:r>
              <a:rPr lang="zh-CN" altLang="en-US" b="1" dirty="0">
                <a:solidFill>
                  <a:schemeClr val="accent1"/>
                </a:solidFill>
              </a:rPr>
              <a:t>新的问题</a:t>
            </a:r>
            <a:r>
              <a:rPr lang="zh-CN" altLang="en-US" dirty="0"/>
              <a:t>，即做</a:t>
            </a:r>
            <a:r>
              <a:rPr lang="en-US" altLang="zh-CN" dirty="0"/>
              <a:t>POI</a:t>
            </a:r>
            <a:r>
              <a:rPr lang="zh-CN" altLang="en-US" dirty="0"/>
              <a:t>的</a:t>
            </a:r>
            <a:r>
              <a:rPr lang="en-US" altLang="zh-CN" dirty="0"/>
              <a:t>multi-temporal</a:t>
            </a:r>
            <a:r>
              <a:rPr lang="zh-CN" altLang="en-US" dirty="0"/>
              <a:t>的关系推断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构造了</a:t>
            </a:r>
            <a:r>
              <a:rPr lang="zh-CN" altLang="en-US" b="1" dirty="0">
                <a:solidFill>
                  <a:srgbClr val="4472C4"/>
                </a:solidFill>
              </a:rPr>
              <a:t>新的数据集</a:t>
            </a:r>
            <a:endParaRPr lang="en-US" altLang="zh-CN" b="1" dirty="0">
              <a:solidFill>
                <a:srgbClr val="4472C4"/>
              </a:solidFill>
            </a:endParaRP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zh-CN" altLang="en-US" b="1" dirty="0">
                <a:solidFill>
                  <a:srgbClr val="4472C4"/>
                </a:solidFill>
              </a:rPr>
              <a:t>距离因素建模进模型</a:t>
            </a:r>
            <a:r>
              <a:rPr lang="zh-CN" altLang="en-US" dirty="0"/>
              <a:t>，以缓解</a:t>
            </a:r>
            <a:r>
              <a:rPr lang="zh-CN" altLang="en-US" sz="1100" dirty="0"/>
              <a:t>（避开）</a:t>
            </a:r>
            <a:r>
              <a:rPr lang="zh-CN" altLang="en-US" dirty="0"/>
              <a:t>空间不均衡问题</a:t>
            </a:r>
            <a:endParaRPr lang="en-US" altLang="zh-CN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dirty="0"/>
              <a:t>     </a:t>
            </a:r>
            <a:r>
              <a:rPr lang="zh-CN" altLang="en-US" dirty="0"/>
              <a:t>即只考虑距离，不考虑分布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3EB527-95AE-713A-256B-5D5732D88F5D}"/>
              </a:ext>
            </a:extLst>
          </p:cNvPr>
          <p:cNvSpPr/>
          <p:nvPr/>
        </p:nvSpPr>
        <p:spPr>
          <a:xfrm>
            <a:off x="670280" y="3132352"/>
            <a:ext cx="7604549" cy="318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/>
              <a:t>缺点</a:t>
            </a:r>
            <a:endParaRPr lang="en-US" altLang="zh-CN" b="1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每个时间段、每个关系类型，都对应</a:t>
            </a:r>
            <a:r>
              <a:rPr lang="en-US" altLang="zh-CN" dirty="0"/>
              <a:t>10</a:t>
            </a:r>
            <a:r>
              <a:rPr lang="zh-CN" altLang="en-US" dirty="0"/>
              <a:t>个以上矩阵，</a:t>
            </a:r>
            <a:r>
              <a:rPr lang="zh-CN" altLang="en-US" b="1" dirty="0">
                <a:solidFill>
                  <a:srgbClr val="C00000"/>
                </a:solidFill>
              </a:rPr>
              <a:t>模型过于复杂</a:t>
            </a:r>
            <a:r>
              <a:rPr lang="zh-CN" altLang="en-US" dirty="0"/>
              <a:t>（这也是动态图学习的挑战之一）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每个模块都是</a:t>
            </a:r>
            <a:r>
              <a:rPr lang="zh-CN" altLang="en-US" b="1" dirty="0">
                <a:solidFill>
                  <a:srgbClr val="C00000"/>
                </a:solidFill>
              </a:rPr>
              <a:t>很常规的做法</a:t>
            </a:r>
            <a:r>
              <a:rPr lang="zh-CN" altLang="en-US" dirty="0"/>
              <a:t>，至于他一直在吹的空间时间统一考虑，也是</a:t>
            </a:r>
            <a:r>
              <a:rPr lang="zh-CN" altLang="en-US" b="1" dirty="0">
                <a:solidFill>
                  <a:srgbClr val="C00000"/>
                </a:solidFill>
              </a:rPr>
              <a:t>正常的动态图特征学习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距离因素的处理</a:t>
            </a:r>
            <a:r>
              <a:rPr lang="zh-CN" altLang="en-US" dirty="0"/>
              <a:t>看似炫酷，但很牵强，仅将距离标量数值</a:t>
            </a:r>
            <a:r>
              <a:rPr lang="zh-CN" altLang="en-US" b="1" dirty="0">
                <a:solidFill>
                  <a:srgbClr val="C00000"/>
                </a:solidFill>
              </a:rPr>
              <a:t>升维为向量，然后在</a:t>
            </a:r>
            <a:r>
              <a:rPr lang="en-US" altLang="zh-CN" b="1" dirty="0">
                <a:solidFill>
                  <a:srgbClr val="C00000"/>
                </a:solidFill>
              </a:rPr>
              <a:t>intra-time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inter-time</a:t>
            </a:r>
            <a:r>
              <a:rPr lang="zh-CN" altLang="en-US" b="1" dirty="0">
                <a:solidFill>
                  <a:srgbClr val="C00000"/>
                </a:solidFill>
              </a:rPr>
              <a:t>拼接进去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评价指标</a:t>
            </a:r>
            <a:r>
              <a:rPr lang="zh-CN" altLang="en-US" dirty="0"/>
              <a:t>违和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7788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9A729F-B673-4EAC-9160-1DCE725E79EF}"/>
              </a:ext>
            </a:extLst>
          </p:cNvPr>
          <p:cNvSpPr/>
          <p:nvPr/>
        </p:nvSpPr>
        <p:spPr>
          <a:xfrm>
            <a:off x="443576" y="900965"/>
            <a:ext cx="7985546" cy="502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/>
              <a:t>写作值得借鉴的地方</a:t>
            </a:r>
            <a:endParaRPr lang="en-US" altLang="zh-CN" sz="2000" b="1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将任务</a:t>
            </a:r>
            <a:r>
              <a:rPr lang="zh-CN" altLang="en-US" b="1" dirty="0">
                <a:solidFill>
                  <a:srgbClr val="4472C4"/>
                </a:solidFill>
              </a:rPr>
              <a:t>可视化</a:t>
            </a:r>
            <a:r>
              <a:rPr lang="zh-CN" altLang="en-US" dirty="0"/>
              <a:t>、以及</a:t>
            </a:r>
            <a:r>
              <a:rPr lang="zh-CN" altLang="en-US" dirty="0">
                <a:solidFill>
                  <a:srgbClr val="4472C4"/>
                </a:solidFill>
              </a:rPr>
              <a:t>数据特征可视化</a:t>
            </a:r>
            <a:endParaRPr lang="en-US" altLang="zh-CN" dirty="0">
              <a:solidFill>
                <a:srgbClr val="4472C4"/>
              </a:solidFill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4472C4"/>
              </a:solidFill>
            </a:endParaRP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472C4"/>
                </a:solidFill>
              </a:rPr>
              <a:t>自顶向下地描述模型</a:t>
            </a:r>
            <a:r>
              <a:rPr lang="zh-CN" altLang="en-US" dirty="0"/>
              <a:t>：首先</a:t>
            </a:r>
            <a:r>
              <a:rPr lang="zh-CN" altLang="en-US" b="1" dirty="0">
                <a:solidFill>
                  <a:srgbClr val="4472C4"/>
                </a:solidFill>
              </a:rPr>
              <a:t>函数化</a:t>
            </a:r>
            <a:r>
              <a:rPr lang="zh-CN" altLang="en-US" dirty="0"/>
              <a:t>的描述模型整体的处理步骤，然后逐步拆解为更小的模块，并清晰地写出设计每一个</a:t>
            </a:r>
            <a:r>
              <a:rPr lang="zh-CN" altLang="en-US" dirty="0">
                <a:solidFill>
                  <a:srgbClr val="4472C4"/>
                </a:solidFill>
              </a:rPr>
              <a:t>小模块的</a:t>
            </a:r>
            <a:r>
              <a:rPr lang="en-US" altLang="zh-CN" dirty="0">
                <a:solidFill>
                  <a:srgbClr val="4472C4"/>
                </a:solidFill>
              </a:rPr>
              <a:t>intuition</a:t>
            </a: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相关工作的分类，可以用这种说法：</a:t>
            </a:r>
            <a:r>
              <a:rPr lang="en-US" altLang="zh-CN" b="1" dirty="0"/>
              <a:t>topic-related</a:t>
            </a:r>
            <a:r>
              <a:rPr lang="zh-CN" altLang="en-US" dirty="0"/>
              <a:t>和</a:t>
            </a:r>
            <a:r>
              <a:rPr lang="en-US" altLang="zh-CN" b="1" dirty="0"/>
              <a:t>technology-related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C9C0A4-1308-8894-CFD9-B3879552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50" y="1787450"/>
            <a:ext cx="2994708" cy="1254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E57957-1DD7-5EF5-21E5-9DBE3A57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94" y="1787450"/>
            <a:ext cx="4052028" cy="1370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0DE322-839E-ED4F-D8CB-7E1C259EF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748" y="4345603"/>
            <a:ext cx="3688426" cy="10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6202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1881062" y="2312043"/>
            <a:ext cx="6165656" cy="2233913"/>
            <a:chOff x="1549246" y="2295061"/>
            <a:chExt cx="6771526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1843124" cy="523220"/>
              <a:chOff x="1104898" y="1549242"/>
              <a:chExt cx="1843124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7" y="1549242"/>
                <a:ext cx="14843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418831" y="2439511"/>
              <a:ext cx="390194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pc="2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1. POI</a:t>
              </a:r>
              <a:r>
                <a:rPr lang="zh-CN" altLang="en-US" sz="1600" b="1" spc="2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关系推断</a:t>
              </a:r>
              <a:r>
                <a:rPr lang="zh-CN" altLang="en-US" sz="1600" b="1" spc="200" dirty="0">
                  <a:ea typeface="微软雅黑" panose="020B0503020204020204" pitchFamily="34" charset="-122"/>
                </a:rPr>
                <a:t>是什么</a:t>
              </a:r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r>
                <a:rPr lang="en-US" altLang="zh-CN" sz="1600" b="1" spc="200" dirty="0">
                  <a:ea typeface="微软雅黑" panose="020B0503020204020204" pitchFamily="34" charset="-122"/>
                </a:rPr>
                <a:t>2. </a:t>
              </a:r>
              <a:r>
                <a:rPr lang="zh-CN" altLang="en-US" sz="1600" b="1" spc="200" dirty="0">
                  <a:ea typeface="微软雅黑" panose="020B0503020204020204" pitchFamily="34" charset="-122"/>
                </a:rPr>
                <a:t>理解动态静态、时空概念</a:t>
              </a:r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r>
                <a:rPr lang="en-US" altLang="zh-CN" sz="1600" b="1" spc="2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3. Trial</a:t>
              </a:r>
              <a:r>
                <a:rPr lang="zh-CN" altLang="en-US" sz="1600" b="1" spc="200" dirty="0">
                  <a:ea typeface="微软雅黑" panose="020B0503020204020204" pitchFamily="34" charset="-122"/>
                </a:rPr>
                <a:t>任务是什么</a:t>
              </a:r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r>
                <a:rPr lang="en-US" altLang="zh-CN" sz="1600" b="1" spc="2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4. Trial</a:t>
              </a:r>
              <a:r>
                <a:rPr lang="zh-CN" altLang="en-US" sz="1600" b="1" spc="200" dirty="0">
                  <a:ea typeface="微软雅黑" panose="020B0503020204020204" pitchFamily="34" charset="-122"/>
                </a:rPr>
                <a:t>任务数据集介绍</a:t>
              </a:r>
              <a:endParaRPr lang="en-US" altLang="zh-CN" sz="1600" b="1" spc="200" dirty="0">
                <a:ea typeface="微软雅黑" panose="020B0503020204020204" pitchFamily="34" charset="-122"/>
              </a:endParaRPr>
            </a:p>
            <a:p>
              <a:endParaRPr lang="en-US" altLang="zh-CN" sz="1600" b="1" spc="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4009131" y="2295061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508038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143901C7-53C4-7CF5-1D19-2E904C29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68" y="847143"/>
            <a:ext cx="4196611" cy="544060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2336" y="988137"/>
            <a:ext cx="193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POI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关系推断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KFC - Wikipedia">
            <a:extLst>
              <a:ext uri="{FF2B5EF4-FFF2-40B4-BE49-F238E27FC236}">
                <a16:creationId xmlns:a16="http://schemas.microsoft.com/office/drawing/2014/main" id="{47FF702D-A36F-6BB9-EC5D-E70C07C7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58" y="1960770"/>
            <a:ext cx="576237" cy="5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麥當勞LOGO原來同女性XX有關！不單純只是英文字母暗藏訊息！">
            <a:extLst>
              <a:ext uri="{FF2B5EF4-FFF2-40B4-BE49-F238E27FC236}">
                <a16:creationId xmlns:a16="http://schemas.microsoft.com/office/drawing/2014/main" id="{D279AE64-C689-F2FF-3591-B02BE158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35" y="1960770"/>
            <a:ext cx="576237" cy="5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茶百道logo设计含义及茶品牌标志设计理念-三文品牌">
            <a:extLst>
              <a:ext uri="{FF2B5EF4-FFF2-40B4-BE49-F238E27FC236}">
                <a16:creationId xmlns:a16="http://schemas.microsoft.com/office/drawing/2014/main" id="{18612CDF-473D-58D2-52E4-FE247F664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9" r="27617"/>
          <a:stretch/>
        </p:blipFill>
        <p:spPr bwMode="auto">
          <a:xfrm>
            <a:off x="5373377" y="4814267"/>
            <a:ext cx="536527" cy="67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Co都可 - World Branding Awards">
            <a:extLst>
              <a:ext uri="{FF2B5EF4-FFF2-40B4-BE49-F238E27FC236}">
                <a16:creationId xmlns:a16="http://schemas.microsoft.com/office/drawing/2014/main" id="{EB20748E-FF15-B136-3F61-E7123DAB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95" y="4858246"/>
            <a:ext cx="601164" cy="6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E24F00C-E82E-362A-5834-E144870CC4CD}"/>
              </a:ext>
            </a:extLst>
          </p:cNvPr>
          <p:cNvCxnSpPr>
            <a:stCxn id="1030" idx="3"/>
            <a:endCxn id="1026" idx="1"/>
          </p:cNvCxnSpPr>
          <p:nvPr/>
        </p:nvCxnSpPr>
        <p:spPr>
          <a:xfrm>
            <a:off x="5907572" y="2248889"/>
            <a:ext cx="12944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068DB87-BDC6-92E6-606B-61C3EF66F331}"/>
              </a:ext>
            </a:extLst>
          </p:cNvPr>
          <p:cNvCxnSpPr>
            <a:cxnSpLocks/>
            <a:stCxn id="1030" idx="2"/>
            <a:endCxn id="1034" idx="0"/>
          </p:cNvCxnSpPr>
          <p:nvPr/>
        </p:nvCxnSpPr>
        <p:spPr>
          <a:xfrm>
            <a:off x="5619454" y="2537007"/>
            <a:ext cx="22187" cy="227726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EFE8860-7FF3-F3E1-0AF4-EB27495C42C3}"/>
              </a:ext>
            </a:extLst>
          </p:cNvPr>
          <p:cNvCxnSpPr>
            <a:cxnSpLocks/>
            <a:stCxn id="1026" idx="2"/>
            <a:endCxn id="1036" idx="0"/>
          </p:cNvCxnSpPr>
          <p:nvPr/>
        </p:nvCxnSpPr>
        <p:spPr>
          <a:xfrm>
            <a:off x="7490177" y="2537007"/>
            <a:ext cx="0" cy="2321239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7BED2BC-C720-CF23-28E1-87A73EE523B0}"/>
              </a:ext>
            </a:extLst>
          </p:cNvPr>
          <p:cNvCxnSpPr>
            <a:cxnSpLocks/>
            <a:stCxn id="1034" idx="3"/>
            <a:endCxn id="1036" idx="1"/>
          </p:cNvCxnSpPr>
          <p:nvPr/>
        </p:nvCxnSpPr>
        <p:spPr>
          <a:xfrm>
            <a:off x="5909904" y="5149793"/>
            <a:ext cx="1279691" cy="903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CC5A808-0194-C5B8-A5C9-2A0027C53FAD}"/>
              </a:ext>
            </a:extLst>
          </p:cNvPr>
          <p:cNvCxnSpPr>
            <a:cxnSpLocks/>
          </p:cNvCxnSpPr>
          <p:nvPr/>
        </p:nvCxnSpPr>
        <p:spPr>
          <a:xfrm>
            <a:off x="5887718" y="2537007"/>
            <a:ext cx="1357749" cy="2383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4302C1A-DAA6-E847-2AA1-E04B752A3E74}"/>
              </a:ext>
            </a:extLst>
          </p:cNvPr>
          <p:cNvSpPr txBox="1"/>
          <p:nvPr/>
        </p:nvSpPr>
        <p:spPr>
          <a:xfrm>
            <a:off x="6044638" y="18670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竞争关系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C80C186-A5A7-A015-A9DC-E9450BB1FEF0}"/>
              </a:ext>
            </a:extLst>
          </p:cNvPr>
          <p:cNvSpPr txBox="1"/>
          <p:nvPr/>
        </p:nvSpPr>
        <p:spPr>
          <a:xfrm>
            <a:off x="6025478" y="51788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竞争关系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895C1FC-15B4-8180-7455-A43ED47FE5A1}"/>
              </a:ext>
            </a:extLst>
          </p:cNvPr>
          <p:cNvSpPr txBox="1"/>
          <p:nvPr/>
        </p:nvSpPr>
        <p:spPr>
          <a:xfrm>
            <a:off x="5197534" y="3086744"/>
            <a:ext cx="370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48235"/>
                </a:solidFill>
              </a:rPr>
              <a:t>互补关系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BCBA3F-3112-D6D9-56D5-5603D771897A}"/>
              </a:ext>
            </a:extLst>
          </p:cNvPr>
          <p:cNvSpPr txBox="1"/>
          <p:nvPr/>
        </p:nvSpPr>
        <p:spPr>
          <a:xfrm>
            <a:off x="7549685" y="3095404"/>
            <a:ext cx="370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48235"/>
                </a:solidFill>
              </a:rPr>
              <a:t>互补关系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7DF42CF-5950-63E6-43CF-9594CF4670B4}"/>
              </a:ext>
            </a:extLst>
          </p:cNvPr>
          <p:cNvSpPr txBox="1"/>
          <p:nvPr/>
        </p:nvSpPr>
        <p:spPr>
          <a:xfrm>
            <a:off x="6499615" y="3026886"/>
            <a:ext cx="78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什么关系？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9898EC-7CDD-C242-4C71-8D6B63404443}"/>
              </a:ext>
            </a:extLst>
          </p:cNvPr>
          <p:cNvSpPr txBox="1"/>
          <p:nvPr/>
        </p:nvSpPr>
        <p:spPr>
          <a:xfrm>
            <a:off x="422336" y="1592745"/>
            <a:ext cx="3961341" cy="1493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/>
              <a:t>POI</a:t>
            </a:r>
            <a:r>
              <a:rPr lang="zh-CN" altLang="en-US" b="1" dirty="0"/>
              <a:t>关系在日常生活中的</a:t>
            </a:r>
            <a:r>
              <a:rPr lang="zh-CN" altLang="en-US" b="1" dirty="0">
                <a:solidFill>
                  <a:schemeClr val="accent1"/>
                </a:solidFill>
              </a:rPr>
              <a:t>例子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快餐店内部、奶茶店内部</a:t>
            </a:r>
            <a:r>
              <a:rPr lang="zh-CN" altLang="en-US" sz="1600" b="1" dirty="0">
                <a:solidFill>
                  <a:srgbClr val="C00000"/>
                </a:solidFill>
              </a:rPr>
              <a:t>竞争关系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快餐店和奶茶店则为</a:t>
            </a:r>
            <a:r>
              <a:rPr lang="zh-CN" altLang="en-US" sz="1600" b="1" dirty="0">
                <a:solidFill>
                  <a:srgbClr val="548235"/>
                </a:solidFill>
              </a:rPr>
              <a:t>互补（合作）关系</a:t>
            </a:r>
            <a:endParaRPr lang="en-US" altLang="zh-CN" sz="1600" b="1" dirty="0">
              <a:solidFill>
                <a:srgbClr val="548235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/>
              <a:t>      （吃完麦麦炫奶茶，合作双赢！）</a:t>
            </a:r>
            <a:endParaRPr lang="en-US" altLang="zh-CN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03037A-80A5-AB40-CC03-6DE3999DCD72}"/>
              </a:ext>
            </a:extLst>
          </p:cNvPr>
          <p:cNvSpPr txBox="1"/>
          <p:nvPr/>
        </p:nvSpPr>
        <p:spPr>
          <a:xfrm>
            <a:off x="409958" y="3392013"/>
            <a:ext cx="3581663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/>
                </a:solidFill>
              </a:rPr>
              <a:t>POI</a:t>
            </a:r>
            <a:r>
              <a:rPr lang="zh-CN" altLang="en-US" sz="1800" b="1" dirty="0">
                <a:solidFill>
                  <a:schemeClr val="accent1"/>
                </a:solidFill>
              </a:rPr>
              <a:t>之间的关系</a:t>
            </a:r>
            <a:r>
              <a:rPr lang="zh-CN" altLang="en-US" sz="1800" b="1" dirty="0"/>
              <a:t>构成了一张</a:t>
            </a:r>
            <a:r>
              <a:rPr lang="zh-CN" altLang="en-US" sz="1800" b="1" dirty="0">
                <a:solidFill>
                  <a:schemeClr val="accent1"/>
                </a:solidFill>
              </a:rPr>
              <a:t>关系图</a:t>
            </a:r>
            <a:endParaRPr lang="en-US" altLang="zh-CN" sz="1800" b="1" dirty="0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0BB13B-BF0B-79E9-B737-4028836E4F73}"/>
              </a:ext>
            </a:extLst>
          </p:cNvPr>
          <p:cNvSpPr txBox="1"/>
          <p:nvPr/>
        </p:nvSpPr>
        <p:spPr>
          <a:xfrm>
            <a:off x="584821" y="4210953"/>
            <a:ext cx="2676811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/>
                </a:solidFill>
              </a:rPr>
              <a:t>POI</a:t>
            </a:r>
            <a:r>
              <a:rPr lang="zh-CN" altLang="en-US" sz="1800" b="1" dirty="0">
                <a:solidFill>
                  <a:schemeClr val="accent1"/>
                </a:solidFill>
              </a:rPr>
              <a:t>关系推断任务目标：</a:t>
            </a:r>
            <a:endParaRPr lang="en-US" altLang="zh-CN" sz="1800" b="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/>
              <a:t>预测</a:t>
            </a:r>
            <a:r>
              <a:rPr lang="en-US" altLang="zh-CN" sz="1800" b="1" dirty="0"/>
              <a:t>POI</a:t>
            </a:r>
            <a:r>
              <a:rPr lang="zh-CN" altLang="en-US" sz="1800" b="1" dirty="0"/>
              <a:t>关系图中</a:t>
            </a:r>
            <a:endParaRPr lang="en-US" altLang="zh-CN" b="1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任意两</a:t>
            </a:r>
            <a:r>
              <a:rPr lang="en-US" altLang="zh-CN" b="1" dirty="0"/>
              <a:t>POI</a:t>
            </a:r>
            <a:r>
              <a:rPr lang="zh-CN" altLang="en-US" b="1" dirty="0"/>
              <a:t>间的关系类型</a:t>
            </a:r>
            <a:endParaRPr lang="en-US" altLang="zh-CN" sz="18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B09DA0-D44B-A094-7EB0-EDDF82AB29A7}"/>
              </a:ext>
            </a:extLst>
          </p:cNvPr>
          <p:cNvSpPr txBox="1"/>
          <p:nvPr/>
        </p:nvSpPr>
        <p:spPr>
          <a:xfrm>
            <a:off x="5137282" y="1161833"/>
            <a:ext cx="304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POI</a:t>
            </a:r>
            <a:r>
              <a:rPr lang="zh-CN" altLang="en-US" b="1" dirty="0"/>
              <a:t>：在某地理位置的店铺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634028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4139" y="902754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Calibri" panose="020F0502020204030204" pitchFamily="34" charset="0"/>
                <a:ea typeface="微软雅黑" panose="020B0503020204020204" pitchFamily="34" charset="-122"/>
              </a:rPr>
              <a:t>POI</a:t>
            </a:r>
            <a:r>
              <a:rPr lang="zh-CN" altLang="en-US" sz="2400" b="1">
                <a:latin typeface="Calibri" panose="020F0502020204030204" pitchFamily="34" charset="0"/>
                <a:ea typeface="微软雅黑" panose="020B0503020204020204" pitchFamily="34" charset="-122"/>
              </a:rPr>
              <a:t>关系推断的应用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525147-FA97-7F45-6E3A-3C46878A37FF}"/>
              </a:ext>
            </a:extLst>
          </p:cNvPr>
          <p:cNvSpPr txBox="1"/>
          <p:nvPr/>
        </p:nvSpPr>
        <p:spPr>
          <a:xfrm>
            <a:off x="1812859" y="3107973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商业决策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3C6177-4878-3AF5-09E5-516658E161A1}"/>
              </a:ext>
            </a:extLst>
          </p:cNvPr>
          <p:cNvSpPr txBox="1"/>
          <p:nvPr/>
        </p:nvSpPr>
        <p:spPr>
          <a:xfrm>
            <a:off x="6066010" y="3140353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出行推荐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2F07C9-5DC1-D259-B1F9-C78B371E8B18}"/>
              </a:ext>
            </a:extLst>
          </p:cNvPr>
          <p:cNvSpPr txBox="1"/>
          <p:nvPr/>
        </p:nvSpPr>
        <p:spPr>
          <a:xfrm>
            <a:off x="1812859" y="5687860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用地规划</a:t>
            </a:r>
            <a:endParaRPr lang="en-US" altLang="zh-CN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E431E8-224C-AE8F-3599-4D8E8D5CC7AB}"/>
              </a:ext>
            </a:extLst>
          </p:cNvPr>
          <p:cNvSpPr txBox="1"/>
          <p:nvPr/>
        </p:nvSpPr>
        <p:spPr>
          <a:xfrm>
            <a:off x="6066010" y="5653346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知识图谱</a:t>
            </a:r>
            <a:endParaRPr lang="en-US" altLang="zh-CN" b="1" dirty="0"/>
          </a:p>
        </p:txBody>
      </p:sp>
      <p:pic>
        <p:nvPicPr>
          <p:cNvPr id="2050" name="Picture 2" descr="IsIygJ">
            <a:extLst>
              <a:ext uri="{FF2B5EF4-FFF2-40B4-BE49-F238E27FC236}">
                <a16:creationId xmlns:a16="http://schemas.microsoft.com/office/drawing/2014/main" id="{3AB9F03E-2D03-66E7-7661-0E380BD2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26" y="1502232"/>
            <a:ext cx="2790395" cy="156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jgi 09 00113 g001">
            <a:extLst>
              <a:ext uri="{FF2B5EF4-FFF2-40B4-BE49-F238E27FC236}">
                <a16:creationId xmlns:a16="http://schemas.microsoft.com/office/drawing/2014/main" id="{4AA826AD-8CA3-18E4-D89A-4A3EC653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40" y="1381284"/>
            <a:ext cx="2713704" cy="18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E2FAAF9-B117-53FD-BAF6-BA4D4E12D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28" y="3616742"/>
            <a:ext cx="2237187" cy="201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D58D46-D18F-831A-220E-C2F99931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429" y="3717647"/>
            <a:ext cx="2592715" cy="19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2990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EAADC6-1F13-FD3F-1A05-F50A8404566A}"/>
              </a:ext>
            </a:extLst>
          </p:cNvPr>
          <p:cNvSpPr txBox="1"/>
          <p:nvPr/>
        </p:nvSpPr>
        <p:spPr>
          <a:xfrm>
            <a:off x="488268" y="8760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常用术语介绍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123748-DDF5-499A-5B30-4A7D89A02530}"/>
              </a:ext>
            </a:extLst>
          </p:cNvPr>
          <p:cNvSpPr txBox="1"/>
          <p:nvPr/>
        </p:nvSpPr>
        <p:spPr>
          <a:xfrm>
            <a:off x="488268" y="1363392"/>
            <a:ext cx="5163529" cy="4618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Context</a:t>
            </a:r>
            <a:r>
              <a:rPr lang="zh-CN" altLang="en-US" b="1" dirty="0"/>
              <a:t> </a:t>
            </a:r>
            <a:r>
              <a:rPr lang="en-US" altLang="zh-CN" b="1" dirty="0"/>
              <a:t>== </a:t>
            </a:r>
            <a:r>
              <a:rPr lang="zh-CN" altLang="en-US" dirty="0"/>
              <a:t>广义的</a:t>
            </a:r>
            <a:r>
              <a:rPr lang="zh-CN" altLang="en-US" b="1" dirty="0">
                <a:solidFill>
                  <a:srgbClr val="C00000"/>
                </a:solidFill>
              </a:rPr>
              <a:t>“邻居”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可以是</a:t>
            </a:r>
            <a:r>
              <a:rPr lang="zh-CN" altLang="en-US" sz="1600" b="1" dirty="0"/>
              <a:t>时间、空间、语义</a:t>
            </a:r>
            <a:r>
              <a:rPr lang="zh-CN" altLang="en-US" sz="1600" dirty="0"/>
              <a:t>上的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Dynamic</a:t>
            </a:r>
            <a:r>
              <a:rPr lang="en-US" altLang="zh-CN" b="1" dirty="0"/>
              <a:t> == </a:t>
            </a:r>
            <a:r>
              <a:rPr lang="en-US" altLang="zh-CN" b="1" dirty="0">
                <a:solidFill>
                  <a:srgbClr val="C00000"/>
                </a:solidFill>
              </a:rPr>
              <a:t>Evolving</a:t>
            </a:r>
            <a:r>
              <a:rPr lang="en-US" altLang="zh-CN" b="1" dirty="0"/>
              <a:t> == </a:t>
            </a:r>
            <a:r>
              <a:rPr lang="zh-CN" altLang="en-US" b="1" dirty="0">
                <a:solidFill>
                  <a:srgbClr val="C00000"/>
                </a:solidFill>
              </a:rPr>
              <a:t>动态</a:t>
            </a:r>
            <a:r>
              <a:rPr lang="zh-CN" altLang="en-US" dirty="0"/>
              <a:t>的，随</a:t>
            </a:r>
            <a:r>
              <a:rPr lang="zh-CN" altLang="en-US" b="1" dirty="0">
                <a:solidFill>
                  <a:srgbClr val="C00000"/>
                </a:solidFill>
              </a:rPr>
              <a:t>时间</a:t>
            </a:r>
            <a:r>
              <a:rPr lang="zh-CN" altLang="en-US" dirty="0"/>
              <a:t>变化的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   </a:t>
            </a:r>
            <a:r>
              <a:rPr lang="zh-CN" altLang="en-US" sz="1600" dirty="0"/>
              <a:t>（</a:t>
            </a:r>
            <a:r>
              <a:rPr lang="en-US" altLang="zh-CN" sz="1600" dirty="0"/>
              <a:t>dynamic feature</a:t>
            </a:r>
            <a:r>
              <a:rPr lang="zh-CN" altLang="en-US" sz="1600" dirty="0"/>
              <a:t>即随时间变化的特征）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zh-CN" alt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Spatially Evolving </a:t>
            </a:r>
            <a:r>
              <a:rPr lang="en-US" altLang="zh-CN" b="1" dirty="0"/>
              <a:t>== Spatial Dynamics</a:t>
            </a:r>
            <a:r>
              <a:rPr lang="en-US" altLang="zh-CN" dirty="0"/>
              <a:t> == </a:t>
            </a:r>
            <a:r>
              <a:rPr lang="zh-CN" altLang="en-US" b="1" dirty="0">
                <a:solidFill>
                  <a:srgbClr val="C00000"/>
                </a:solidFill>
              </a:rPr>
              <a:t>时空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sz="1600" dirty="0"/>
              <a:t>每一张图内部是</a:t>
            </a:r>
            <a:r>
              <a:rPr lang="en-US" altLang="zh-CN" sz="1600" b="1" dirty="0"/>
              <a:t>Spatial</a:t>
            </a:r>
            <a:r>
              <a:rPr lang="zh-CN" altLang="en-US" sz="1600" dirty="0"/>
              <a:t>（空间）的静态信息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多张快照图组成的序列就是在</a:t>
            </a:r>
            <a:r>
              <a:rPr lang="en-US" altLang="zh-CN" sz="1600" b="1" dirty="0"/>
              <a:t>Evolving</a:t>
            </a:r>
            <a:r>
              <a:rPr lang="zh-CN" altLang="en-US" sz="1600" dirty="0"/>
              <a:t>（发展）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Intra</a:t>
            </a:r>
            <a:r>
              <a:rPr lang="zh-CN" altLang="en-US" b="1" dirty="0"/>
              <a:t>、</a:t>
            </a:r>
            <a:r>
              <a:rPr lang="en-US" altLang="zh-CN" b="1" dirty="0"/>
              <a:t>Inter </a:t>
            </a:r>
            <a:r>
              <a:rPr lang="zh-CN" altLang="en-US" b="1" dirty="0"/>
              <a:t>：</a:t>
            </a:r>
            <a:r>
              <a:rPr lang="en-US" altLang="zh-CN" dirty="0"/>
              <a:t>xx</a:t>
            </a:r>
            <a:r>
              <a:rPr lang="zh-CN" altLang="en-US" dirty="0"/>
              <a:t>内部、</a:t>
            </a:r>
            <a:r>
              <a:rPr lang="en-US" altLang="zh-CN" dirty="0"/>
              <a:t> xx</a:t>
            </a:r>
            <a:r>
              <a:rPr lang="zh-CN" altLang="en-US" dirty="0"/>
              <a:t>之间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CAF390-479F-FF06-D673-F07282A19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01"/>
          <a:stretch/>
        </p:blipFill>
        <p:spPr>
          <a:xfrm>
            <a:off x="5860041" y="5219062"/>
            <a:ext cx="2632138" cy="893697"/>
          </a:xfrm>
          <a:prstGeom prst="rect">
            <a:avLst/>
          </a:prstGeom>
        </p:spPr>
      </p:pic>
      <p:pic>
        <p:nvPicPr>
          <p:cNvPr id="3075" name="Picture 3" descr="An illustration of temporal graph.">
            <a:extLst>
              <a:ext uri="{FF2B5EF4-FFF2-40B4-BE49-F238E27FC236}">
                <a16:creationId xmlns:a16="http://schemas.microsoft.com/office/drawing/2014/main" id="{205853A0-A759-35A4-1DF6-122253D6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0" b="8535"/>
          <a:stretch/>
        </p:blipFill>
        <p:spPr bwMode="auto">
          <a:xfrm>
            <a:off x="5625752" y="2712290"/>
            <a:ext cx="3077166" cy="9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592725-2694-B7D2-7A97-9F2EDA29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916" y="4216922"/>
            <a:ext cx="3352838" cy="787177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C74EC053-D0CD-1D37-5256-F95F6FB4DFD6}"/>
              </a:ext>
            </a:extLst>
          </p:cNvPr>
          <p:cNvSpPr/>
          <p:nvPr/>
        </p:nvSpPr>
        <p:spPr>
          <a:xfrm>
            <a:off x="3860008" y="1693067"/>
            <a:ext cx="1658752" cy="151801"/>
          </a:xfrm>
          <a:prstGeom prst="rightArrow">
            <a:avLst>
              <a:gd name="adj1" fmla="val 20100"/>
              <a:gd name="adj2" fmla="val 1759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917605C-2E38-E59D-BC8D-0F0808387DEC}"/>
                  </a:ext>
                </a:extLst>
              </p:cNvPr>
              <p:cNvSpPr txBox="1"/>
              <p:nvPr/>
            </p:nvSpPr>
            <p:spPr>
              <a:xfrm>
                <a:off x="4350544" y="1323735"/>
                <a:ext cx="445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917605C-2E38-E59D-BC8D-0F080838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44" y="1323735"/>
                <a:ext cx="4453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7EC6961-13BA-935B-82B6-FFBCAC0911F2}"/>
                  </a:ext>
                </a:extLst>
              </p:cNvPr>
              <p:cNvSpPr txBox="1"/>
              <p:nvPr/>
            </p:nvSpPr>
            <p:spPr>
              <a:xfrm>
                <a:off x="3878558" y="1323734"/>
                <a:ext cx="445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7EC6961-13BA-935B-82B6-FFBCAC09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58" y="1323734"/>
                <a:ext cx="4453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D4AA0AF-34B1-61B3-B5E9-CF707D9DA5C2}"/>
                  </a:ext>
                </a:extLst>
              </p:cNvPr>
              <p:cNvSpPr txBox="1"/>
              <p:nvPr/>
            </p:nvSpPr>
            <p:spPr>
              <a:xfrm>
                <a:off x="4795183" y="1323734"/>
                <a:ext cx="445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D4AA0AF-34B1-61B3-B5E9-CF707D9D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83" y="1323734"/>
                <a:ext cx="4453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2CFD7DAB-05EB-544F-0AC8-C5C8C10A2B93}"/>
              </a:ext>
            </a:extLst>
          </p:cNvPr>
          <p:cNvSpPr/>
          <p:nvPr/>
        </p:nvSpPr>
        <p:spPr>
          <a:xfrm>
            <a:off x="3920126" y="1354038"/>
            <a:ext cx="1252131" cy="33902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B2A9DAF-6F43-35FB-51F4-B8B92E69CB5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573201" y="1693067"/>
            <a:ext cx="1" cy="245270"/>
          </a:xfrm>
          <a:prstGeom prst="straightConnector1">
            <a:avLst/>
          </a:prstGeom>
          <a:ln w="476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F378F30-1FFC-A99F-FDC5-191D46FCA023}"/>
              </a:ext>
            </a:extLst>
          </p:cNvPr>
          <p:cNvSpPr txBox="1"/>
          <p:nvPr/>
        </p:nvSpPr>
        <p:spPr>
          <a:xfrm>
            <a:off x="4173091" y="19417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当前时间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E369C0-8AA9-591A-641A-84EAF9DC70C6}"/>
              </a:ext>
            </a:extLst>
          </p:cNvPr>
          <p:cNvSpPr txBox="1"/>
          <p:nvPr/>
        </p:nvSpPr>
        <p:spPr>
          <a:xfrm>
            <a:off x="3916241" y="1027214"/>
            <a:ext cx="131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Temporal Context</a:t>
            </a:r>
            <a:endParaRPr lang="zh-CN" altLang="en-US" sz="1200" b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61AF174-D157-EF8E-7A48-7B44DCE40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8730" y="1302486"/>
            <a:ext cx="1286278" cy="91629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BD3CE17-0278-9670-6D10-1F911E7AAF40}"/>
              </a:ext>
            </a:extLst>
          </p:cNvPr>
          <p:cNvSpPr txBox="1"/>
          <p:nvPr/>
        </p:nvSpPr>
        <p:spPr>
          <a:xfrm>
            <a:off x="5820397" y="1027214"/>
            <a:ext cx="1150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Spatial Context</a:t>
            </a:r>
            <a:endParaRPr lang="zh-CN" altLang="en-US" sz="12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548423-A516-8826-DAA3-D2E8BADB4EB6}"/>
              </a:ext>
            </a:extLst>
          </p:cNvPr>
          <p:cNvSpPr txBox="1"/>
          <p:nvPr/>
        </p:nvSpPr>
        <p:spPr>
          <a:xfrm>
            <a:off x="7352875" y="1028590"/>
            <a:ext cx="130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Semantic Context</a:t>
            </a:r>
            <a:endParaRPr lang="zh-CN" altLang="en-US" sz="1200" b="1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9EB39C0-9DD5-0D0A-D75D-1C26952AD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860" y="1336597"/>
            <a:ext cx="1303563" cy="86474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0BC989C-C2A0-E0F7-C9F9-CC36A6C7741D}"/>
              </a:ext>
            </a:extLst>
          </p:cNvPr>
          <p:cNvSpPr txBox="1"/>
          <p:nvPr/>
        </p:nvSpPr>
        <p:spPr>
          <a:xfrm>
            <a:off x="6714509" y="2418017"/>
            <a:ext cx="899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动态图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18CF8FF-9478-47C3-4F05-9952B3F0264E}"/>
              </a:ext>
            </a:extLst>
          </p:cNvPr>
          <p:cNvSpPr txBox="1"/>
          <p:nvPr/>
        </p:nvSpPr>
        <p:spPr>
          <a:xfrm>
            <a:off x="6335908" y="3847590"/>
            <a:ext cx="1525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（动态）时空图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1464121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414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静态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POI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关系 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&amp; 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动态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POI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关系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FD7C6-16DD-A806-B251-E8FBCFCF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03" y="1132675"/>
            <a:ext cx="4304003" cy="22063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604890-7921-0503-8BA5-A042A5768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399" y="3675777"/>
            <a:ext cx="3326025" cy="23530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8277A6-0919-1564-C2EE-49483EE4D121}"/>
              </a:ext>
            </a:extLst>
          </p:cNvPr>
          <p:cNvSpPr txBox="1"/>
          <p:nvPr/>
        </p:nvSpPr>
        <p:spPr>
          <a:xfrm>
            <a:off x="510294" y="1628055"/>
            <a:ext cx="4572000" cy="443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4472C4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静态关系：</a:t>
            </a:r>
            <a:r>
              <a:rPr lang="zh-CN" altLang="en-US" b="1" dirty="0">
                <a:solidFill>
                  <a:srgbClr val="C00000"/>
                </a:solidFill>
              </a:rPr>
              <a:t>不随时间变化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同一对</a:t>
            </a:r>
            <a:r>
              <a:rPr lang="en-US" altLang="zh-CN" dirty="0"/>
              <a:t>POI</a:t>
            </a:r>
            <a:r>
              <a:rPr lang="zh-CN" altLang="en-US" dirty="0"/>
              <a:t>间，</a:t>
            </a:r>
            <a:r>
              <a:rPr lang="zh-CN" altLang="en-US" b="1" dirty="0"/>
              <a:t>关系始终不变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2020KDD</a:t>
            </a:r>
            <a:r>
              <a:rPr lang="zh-CN" altLang="en-US" dirty="0"/>
              <a:t>、</a:t>
            </a:r>
            <a:r>
              <a:rPr lang="en-US" altLang="zh-CN" dirty="0"/>
              <a:t>2021TKDE</a:t>
            </a:r>
            <a:r>
              <a:rPr lang="zh-CN" altLang="en-US" dirty="0"/>
              <a:t>、</a:t>
            </a:r>
            <a:r>
              <a:rPr lang="en-US" altLang="zh-CN" dirty="0"/>
              <a:t>2022VLDB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472C4"/>
                </a:solidFill>
              </a:rPr>
              <a:t>动态关系：</a:t>
            </a:r>
            <a:r>
              <a:rPr lang="zh-CN" altLang="en-US" b="1" dirty="0">
                <a:solidFill>
                  <a:srgbClr val="C00000"/>
                </a:solidFill>
              </a:rPr>
              <a:t>随时间变化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同一对</a:t>
            </a:r>
            <a:r>
              <a:rPr lang="en-US" altLang="zh-CN" dirty="0"/>
              <a:t>POI</a:t>
            </a:r>
            <a:r>
              <a:rPr lang="zh-CN" altLang="en-US" dirty="0"/>
              <a:t>间，</a:t>
            </a:r>
            <a:r>
              <a:rPr lang="zh-CN" altLang="en-US" b="1" dirty="0"/>
              <a:t>在不同时间段的关系不同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E.g. </a:t>
            </a:r>
            <a:r>
              <a:rPr lang="en-US" altLang="zh-CN" b="1" dirty="0"/>
              <a:t>Starbucks</a:t>
            </a:r>
            <a:r>
              <a:rPr lang="zh-CN" altLang="en-US" dirty="0"/>
              <a:t>和</a:t>
            </a:r>
            <a:r>
              <a:rPr lang="en-US" altLang="zh-CN" b="1" dirty="0"/>
              <a:t>Taco Bells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早上为</a:t>
            </a:r>
            <a:r>
              <a:rPr lang="zh-CN" altLang="en-US" sz="1400" b="1" dirty="0">
                <a:solidFill>
                  <a:srgbClr val="C00000"/>
                </a:solidFill>
              </a:rPr>
              <a:t>竞争</a:t>
            </a:r>
            <a:r>
              <a:rPr lang="zh-CN" altLang="en-US" sz="1400" b="1" dirty="0"/>
              <a:t>关系</a:t>
            </a:r>
            <a:r>
              <a:rPr lang="zh-CN" altLang="en-US" sz="1400" dirty="0"/>
              <a:t>：都提供早餐（冲突）</a:t>
            </a:r>
            <a:endParaRPr lang="en-US" altLang="zh-CN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中午为</a:t>
            </a:r>
            <a:r>
              <a:rPr lang="zh-CN" altLang="en-US" sz="1400" b="1" dirty="0">
                <a:solidFill>
                  <a:srgbClr val="548235"/>
                </a:solidFill>
              </a:rPr>
              <a:t>互补</a:t>
            </a:r>
            <a:r>
              <a:rPr lang="zh-CN" altLang="en-US" sz="1400" b="1" dirty="0"/>
              <a:t>关系</a:t>
            </a:r>
            <a:r>
              <a:rPr lang="zh-CN" altLang="en-US" sz="1400" dirty="0"/>
              <a:t>：吃完午饭去喝咖啡（不冲突）</a:t>
            </a:r>
            <a:endParaRPr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This Paper - 2023KDD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Multi-temporal Graph</a:t>
            </a:r>
            <a:r>
              <a:rPr lang="zh-CN" altLang="en-US" b="1" dirty="0"/>
              <a:t>（多重图的一种）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41998284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579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Trial</a:t>
            </a:r>
            <a:r>
              <a:rPr lang="zh-CN" altLang="en-US" sz="2400" b="1" dirty="0">
                <a:ea typeface="微软雅黑" panose="020B0503020204020204" pitchFamily="34" charset="-122"/>
              </a:rPr>
              <a:t>任务 </a:t>
            </a:r>
            <a:r>
              <a:rPr lang="en-US" altLang="zh-CN" b="1" dirty="0"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ea typeface="微软雅黑" panose="020B0503020204020204" pitchFamily="34" charset="-122"/>
              </a:rPr>
              <a:t>预测动态</a:t>
            </a:r>
            <a:r>
              <a:rPr lang="en-US" altLang="zh-CN" b="1" dirty="0">
                <a:ea typeface="微软雅黑" panose="020B0503020204020204" pitchFamily="34" charset="-122"/>
              </a:rPr>
              <a:t>POI</a:t>
            </a:r>
            <a:r>
              <a:rPr lang="zh-CN" altLang="en-US" b="1" dirty="0">
                <a:ea typeface="微软雅黑" panose="020B0503020204020204" pitchFamily="34" charset="-122"/>
              </a:rPr>
              <a:t>关系的任务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3/4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52E502-AE19-9AA3-A8F6-2E0AA1402FC2}"/>
              </a:ext>
            </a:extLst>
          </p:cNvPr>
          <p:cNvSpPr txBox="1"/>
          <p:nvPr/>
        </p:nvSpPr>
        <p:spPr>
          <a:xfrm>
            <a:off x="1800053" y="1628055"/>
            <a:ext cx="527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multi-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T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emporal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r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elationship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i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nference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a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mong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l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ocations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B747C3-6F40-52CE-8E56-782A0857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61" y="2077321"/>
            <a:ext cx="3889142" cy="24814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391CF1-7308-E146-5966-8DB977599D99}"/>
              </a:ext>
            </a:extLst>
          </p:cNvPr>
          <p:cNvSpPr txBox="1"/>
          <p:nvPr/>
        </p:nvSpPr>
        <p:spPr>
          <a:xfrm>
            <a:off x="806742" y="4686890"/>
            <a:ext cx="7184980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现象：</a:t>
            </a:r>
            <a:r>
              <a:rPr lang="zh-CN" altLang="en-US" dirty="0"/>
              <a:t>同一对</a:t>
            </a:r>
            <a:r>
              <a:rPr lang="en-US" altLang="zh-CN" dirty="0"/>
              <a:t>POI</a:t>
            </a:r>
            <a:r>
              <a:rPr lang="zh-CN" altLang="en-US" dirty="0"/>
              <a:t>（</a:t>
            </a:r>
            <a:r>
              <a:rPr lang="en-US" altLang="zh-CN" dirty="0"/>
              <a:t>v1 &amp; v4</a:t>
            </a:r>
            <a:r>
              <a:rPr lang="zh-CN" altLang="en-US" dirty="0"/>
              <a:t>），在不同时间可能有不同关系（</a:t>
            </a:r>
            <a:r>
              <a:rPr lang="en-US" altLang="zh-CN" dirty="0"/>
              <a:t>r1 &amp; r2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Trial</a:t>
            </a:r>
            <a:r>
              <a:rPr lang="zh-CN" altLang="en-US" b="1" dirty="0">
                <a:solidFill>
                  <a:srgbClr val="C00000"/>
                </a:solidFill>
              </a:rPr>
              <a:t>任务目标：</a:t>
            </a:r>
            <a:r>
              <a:rPr lang="zh-CN" altLang="en-US" dirty="0"/>
              <a:t>预测任意时间下、任意两</a:t>
            </a:r>
            <a:r>
              <a:rPr lang="en-US" altLang="zh-CN" dirty="0"/>
              <a:t>POI</a:t>
            </a:r>
            <a:r>
              <a:rPr lang="zh-CN" altLang="en-US" dirty="0"/>
              <a:t>之间的关系类型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应用：</a:t>
            </a:r>
            <a:r>
              <a:rPr lang="zh-CN" altLang="en-US" dirty="0"/>
              <a:t>商业广告、城市资源规划、</a:t>
            </a:r>
            <a:r>
              <a:rPr lang="en-US" altLang="zh-CN" dirty="0"/>
              <a:t>POI</a:t>
            </a:r>
            <a:r>
              <a:rPr lang="zh-CN" altLang="en-US" dirty="0"/>
              <a:t>推荐等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218FA7-444F-2904-BDD4-BAAD8147EBD2}"/>
              </a:ext>
            </a:extLst>
          </p:cNvPr>
          <p:cNvSpPr/>
          <p:nvPr/>
        </p:nvSpPr>
        <p:spPr>
          <a:xfrm>
            <a:off x="2454660" y="3559135"/>
            <a:ext cx="1252131" cy="52946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4DBC6A-8959-A57D-DF3F-40E5AAA294A7}"/>
              </a:ext>
            </a:extLst>
          </p:cNvPr>
          <p:cNvSpPr/>
          <p:nvPr/>
        </p:nvSpPr>
        <p:spPr>
          <a:xfrm>
            <a:off x="3812475" y="3559134"/>
            <a:ext cx="1252131" cy="52946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545C01-D90C-B1AF-989E-01FC3F146C00}"/>
              </a:ext>
            </a:extLst>
          </p:cNvPr>
          <p:cNvCxnSpPr>
            <a:cxnSpLocks/>
          </p:cNvCxnSpPr>
          <p:nvPr/>
        </p:nvCxnSpPr>
        <p:spPr>
          <a:xfrm rot="10800000">
            <a:off x="4837471" y="3429001"/>
            <a:ext cx="1952686" cy="1800947"/>
          </a:xfrm>
          <a:prstGeom prst="bentConnector3">
            <a:avLst>
              <a:gd name="adj1" fmla="val 1360"/>
            </a:avLst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6BA894D-E2F6-A58D-0971-4F333A687BF6}"/>
              </a:ext>
            </a:extLst>
          </p:cNvPr>
          <p:cNvSpPr txBox="1"/>
          <p:nvPr/>
        </p:nvSpPr>
        <p:spPr>
          <a:xfrm>
            <a:off x="1020587" y="294869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 </a:t>
            </a:r>
            <a:r>
              <a:rPr lang="zh-CN" altLang="en-US" dirty="0"/>
              <a:t>即为</a:t>
            </a:r>
            <a:r>
              <a:rPr lang="en-US" altLang="zh-CN" dirty="0"/>
              <a:t>POI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264226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292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Trial</a:t>
            </a:r>
            <a:r>
              <a:rPr lang="zh-CN" altLang="en-US" sz="2400" b="1" dirty="0">
                <a:ea typeface="微软雅黑" panose="020B0503020204020204" pitchFamily="34" charset="-122"/>
              </a:rPr>
              <a:t>任务数据集介绍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4/4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839DF6F-7692-B5C8-98DA-376FC39B3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239546"/>
              </p:ext>
            </p:extLst>
          </p:nvPr>
        </p:nvGraphicFramePr>
        <p:xfrm>
          <a:off x="983226" y="1590459"/>
          <a:ext cx="71775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012">
                  <a:extLst>
                    <a:ext uri="{9D8B030D-6E8A-4147-A177-3AD203B41FA5}">
                      <a16:colId xmlns:a16="http://schemas.microsoft.com/office/drawing/2014/main" val="1163244884"/>
                    </a:ext>
                  </a:extLst>
                </a:gridCol>
                <a:gridCol w="2950988">
                  <a:extLst>
                    <a:ext uri="{9D8B030D-6E8A-4147-A177-3AD203B41FA5}">
                      <a16:colId xmlns:a16="http://schemas.microsoft.com/office/drawing/2014/main" val="2658798113"/>
                    </a:ext>
                  </a:extLst>
                </a:gridCol>
                <a:gridCol w="3113548">
                  <a:extLst>
                    <a:ext uri="{9D8B030D-6E8A-4147-A177-3AD203B41FA5}">
                      <a16:colId xmlns:a16="http://schemas.microsoft.com/office/drawing/2014/main" val="301227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effectLst/>
                          <a:latin typeface="LinLibertineTB"/>
                        </a:rPr>
                        <a:t>Business-based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effectLst/>
                          <a:latin typeface="LinLibertineTB"/>
                        </a:rPr>
                        <a:t>Mobility-based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77448"/>
                  </a:ext>
                </a:extLst>
              </a:tr>
              <a:tr h="4993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数据来源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Baidu Map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</a:rPr>
                        <a:t>查询</a:t>
                      </a:r>
                      <a:r>
                        <a:rPr lang="zh-CN" altLang="en-US" sz="1400" dirty="0"/>
                        <a:t>数据</a:t>
                      </a:r>
                      <a:endParaRPr lang="en-US" altLang="zh-CN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Foursquare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</a:rPr>
                        <a:t>签到</a:t>
                      </a:r>
                      <a:r>
                        <a:rPr lang="zh-CN" altLang="en-US" sz="1400" dirty="0"/>
                        <a:t>数据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NYCTaxi</a:t>
                      </a:r>
                      <a:r>
                        <a:rPr lang="en-US" altLang="zh-CN" sz="1400" dirty="0"/>
                        <a:t>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</a:rPr>
                        <a:t>出租车</a:t>
                      </a:r>
                      <a:r>
                        <a:rPr lang="zh-CN" altLang="en-US" sz="1400" dirty="0"/>
                        <a:t>数据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 err="1"/>
                        <a:t>DivvyBike</a:t>
                      </a:r>
                      <a:r>
                        <a:rPr lang="en-US" altLang="zh-CN" sz="1400" dirty="0"/>
                        <a:t>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</a:rPr>
                        <a:t>自行车</a:t>
                      </a:r>
                      <a:r>
                        <a:rPr lang="zh-CN" altLang="en-US" sz="1400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9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节点类型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POI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区域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1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关系类型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竞争 </a:t>
                      </a:r>
                      <a:r>
                        <a:rPr lang="en-US" altLang="zh-CN" sz="1400" dirty="0"/>
                        <a:t>/ </a:t>
                      </a:r>
                      <a:r>
                        <a:rPr lang="zh-CN" altLang="en-US" sz="1400" dirty="0"/>
                        <a:t>互补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高流量 </a:t>
                      </a:r>
                      <a:r>
                        <a:rPr lang="en-US" altLang="zh-CN" sz="1400" dirty="0"/>
                        <a:t>/ </a:t>
                      </a:r>
                      <a:r>
                        <a:rPr lang="zh-CN" altLang="en-US" sz="1400" dirty="0"/>
                        <a:t>低流量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56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导出方式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根据规则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根据百分比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486448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32F6AB67-2B43-3FA3-F0D1-AAAF7DF8E124}"/>
              </a:ext>
            </a:extLst>
          </p:cNvPr>
          <p:cNvSpPr txBox="1"/>
          <p:nvPr/>
        </p:nvSpPr>
        <p:spPr>
          <a:xfrm>
            <a:off x="932098" y="5438622"/>
            <a:ext cx="727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因为有</a:t>
            </a:r>
            <a:r>
              <a:rPr lang="en-US" altLang="zh-CN" dirty="0"/>
              <a:t>POI</a:t>
            </a:r>
            <a:r>
              <a:rPr lang="zh-CN" altLang="en-US" dirty="0"/>
              <a:t>和区域的两种节点的关系预测</a:t>
            </a:r>
            <a:endParaRPr lang="en-US" altLang="zh-CN" dirty="0"/>
          </a:p>
          <a:p>
            <a:r>
              <a:rPr lang="zh-CN" altLang="en-US" dirty="0"/>
              <a:t>所以标题没有写成</a:t>
            </a:r>
            <a:r>
              <a:rPr lang="en-US" altLang="zh-CN" b="1" dirty="0"/>
              <a:t>location</a:t>
            </a:r>
            <a:r>
              <a:rPr lang="en-US" altLang="zh-CN" dirty="0"/>
              <a:t> relationship</a:t>
            </a:r>
            <a:r>
              <a:rPr lang="zh-CN" altLang="en-US" dirty="0"/>
              <a:t>而是</a:t>
            </a:r>
            <a:r>
              <a:rPr lang="en-US" altLang="zh-CN" dirty="0"/>
              <a:t>relationship in </a:t>
            </a:r>
            <a:r>
              <a:rPr lang="en-US" altLang="zh-CN" b="1" dirty="0"/>
              <a:t>urban areas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738855-7DB4-CC81-648E-A559823878C9}"/>
              </a:ext>
            </a:extLst>
          </p:cNvPr>
          <p:cNvSpPr txBox="1"/>
          <p:nvPr/>
        </p:nvSpPr>
        <p:spPr>
          <a:xfrm>
            <a:off x="3356733" y="966156"/>
            <a:ext cx="527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multi-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T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emporal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r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elationship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i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nference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a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mong 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LinLibertineTBI"/>
              </a:rPr>
              <a:t>l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LinLibertineTI"/>
              </a:rPr>
              <a:t>ocations 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ACCAC34-C4CE-4B0B-14C6-0780A7E0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34" y="3606056"/>
            <a:ext cx="3614461" cy="16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6861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17260</TotalTime>
  <Words>1411</Words>
  <Application>Microsoft Office PowerPoint</Application>
  <PresentationFormat>全屏显示(4:3)</PresentationFormat>
  <Paragraphs>309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LinLibertineT</vt:lpstr>
      <vt:lpstr>LinLibertineTB</vt:lpstr>
      <vt:lpstr>LinLibertineTBI</vt:lpstr>
      <vt:lpstr>LinLibertineTI</vt:lpstr>
      <vt:lpstr>等线</vt:lpstr>
      <vt:lpstr>思源黑体 CN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张皓翔</dc:creator>
  <cp:lastModifiedBy>HaoXiang Zhang</cp:lastModifiedBy>
  <cp:revision>2151</cp:revision>
  <dcterms:created xsi:type="dcterms:W3CDTF">2021-05-16T02:35:10Z</dcterms:created>
  <dcterms:modified xsi:type="dcterms:W3CDTF">2023-12-21T17:03:59Z</dcterms:modified>
</cp:coreProperties>
</file>